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Noto Sans"/>
      <p:regular r:id="rId33"/>
      <p:bold r:id="rId34"/>
      <p:italic r:id="rId35"/>
      <p:boldItalic r:id="rId36"/>
    </p:embeddedFont>
    <p:embeddedFont>
      <p:font typeface="Arial Black"/>
      <p:regular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rM1xrfcbO6ms25qvhuxdtd6AHm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Miller, Shayla"/>
  <p:cmAuthor clrIdx="1" id="1" initials="" lastIdx="4" name="Copeland, Keasha"/>
  <p:cmAuthor clrIdx="2" id="2" initials="" lastIdx="1" name="Holmes, Mikel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C70B5A-0951-4C07-A227-942C504D2B6B}">
  <a:tblStyle styleId="{C6C70B5A-0951-4C07-A227-942C504D2B6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otoSans-italic.fntdata"/><Relationship Id="rId12" Type="http://schemas.openxmlformats.org/officeDocument/2006/relationships/slide" Target="slides/slide6.xml"/><Relationship Id="rId34" Type="http://schemas.openxmlformats.org/officeDocument/2006/relationships/font" Target="fonts/NotoSans-bold.fntdata"/><Relationship Id="rId15" Type="http://schemas.openxmlformats.org/officeDocument/2006/relationships/slide" Target="slides/slide9.xml"/><Relationship Id="rId37" Type="http://schemas.openxmlformats.org/officeDocument/2006/relationships/font" Target="fonts/ArialBlack-regular.fntdata"/><Relationship Id="rId14" Type="http://schemas.openxmlformats.org/officeDocument/2006/relationships/slide" Target="slides/slide8.xml"/><Relationship Id="rId36" Type="http://schemas.openxmlformats.org/officeDocument/2006/relationships/font" Target="fonts/NotoSans-bold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08T15:51:25.045">
    <p:pos x="1598" y="5679"/>
    <p:text>Subgroup 3. This will be done school wide, so I would delete it from the Subgroup Action Steps.</p:text>
    <p:extLst>
      <p:ext uri="{C676402C-5697-4E1C-873F-D02D1690AC5C}">
        <p15:threadingInfo timeZoneBias="0"/>
      </p:ext>
      <p:ext uri="http://customooxmlschemas.google.com/">
        <go:slidesCustomData xmlns:go="http://customooxmlschemas.google.com/" commentPostId="AAABCSSuKy0"/>
      </p:ext>
    </p:extLst>
  </p:cm>
  <p:cm authorId="0" idx="2" dt="2022-08-08T15:48:31.335">
    <p:pos x="2086" y="2726"/>
    <p:text>Please provide more specifics in your action steps.
Detail what the plan will be specifically. Learning Walks? Unit Internalization PLCs? Weekly Data meetings?
What specific and immediate actions can you take to attain an increase in ELA scores?</p:text>
    <p:extLst>
      <p:ext uri="{C676402C-5697-4E1C-873F-D02D1690AC5C}">
        <p15:threadingInfo timeZoneBias="0"/>
      </p:ext>
      <p:ext uri="http://customooxmlschemas.google.com/">
        <go:slidesCustomData xmlns:go="http://customooxmlschemas.google.com/" commentPostId="AAABCSSuKzI"/>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8-08T15:51:57.046">
    <p:pos x="2001" y="5613"/>
    <p:text>Subgroup 3. This will be done school wide, so I would delete it from the Subgroup Action Steps.</p:text>
    <p:extLst>
      <p:ext uri="{C676402C-5697-4E1C-873F-D02D1690AC5C}">
        <p15:threadingInfo timeZoneBias="0"/>
      </p:ext>
      <p:ext uri="http://customooxmlschemas.google.com/">
        <go:slidesCustomData xmlns:go="http://customooxmlschemas.google.com/" commentPostId="AAABCSSuKy4"/>
      </p:ext>
    </p:extLst>
  </p:cm>
  <p:cm authorId="0" idx="4" dt="2022-08-08T15:49:08.196">
    <p:pos x="2015" y="2171"/>
    <p:text>Please provide more specifics in your action steps.
Detail what the plan will be specifically. Learning Walks? Unit Internalization PLCs? Weekly Data meetings?
What specific and immediate actions can you take to attain an increase in Numeracy scores?</p:text>
    <p:extLst>
      <p:ext uri="{C676402C-5697-4E1C-873F-D02D1690AC5C}">
        <p15:threadingInfo timeZoneBias="0"/>
      </p:ext>
      <p:ext uri="http://customooxmlschemas.google.com/">
        <go:slidesCustomData xmlns:go="http://customooxmlschemas.google.com/" commentPostId="AAABCSSuKzU"/>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8-22T13:45:41.258">
    <p:pos x="7381" y="1152"/>
    <p:text>I like the action step however, will families receive a certificate? Is this a preentation? Is this an alumni event?</p:text>
    <p:extLst>
      <p:ext uri="{C676402C-5697-4E1C-873F-D02D1690AC5C}">
        <p15:threadingInfo timeZoneBias="0"/>
      </p:ext>
      <p:ext uri="http://customooxmlschemas.google.com/">
        <go:slidesCustomData xmlns:go="http://customooxmlschemas.google.com/" commentPostId="AAABCSSuKzM"/>
      </p:ext>
    </p:extLst>
  </p:cm>
  <p:cm authorId="1" idx="2" dt="2022-08-22T13:44:38.490">
    <p:pos x="2649" y="641"/>
    <p:text>Are you only going to have PTA meetings that highligh the arts? What does it mean when you say send out specific invitations?</p:text>
    <p:extLst>
      <p:ext uri="{C676402C-5697-4E1C-873F-D02D1690AC5C}">
        <p15:threadingInfo timeZoneBias="0"/>
      </p:ext>
      <p:ext uri="http://customooxmlschemas.google.com/">
        <go:slidesCustomData xmlns:go="http://customooxmlschemas.google.com/" commentPostId="AAABCSSuKzE"/>
      </p:ext>
    </p:extLst>
  </p:cm>
  <p:cm authorId="1" idx="3" dt="2022-08-22T13:42:37.549">
    <p:pos x="5455" y="905"/>
    <p:text>If you are reaching out to 100% of your families how will that diversify PTA membership? Is it about reaching out to families and/or is it having them to join the PTA?</p:text>
    <p:extLst>
      <p:ext uri="{C676402C-5697-4E1C-873F-D02D1690AC5C}">
        <p15:threadingInfo timeZoneBias="0"/>
      </p:ext>
      <p:ext uri="http://customooxmlschemas.google.com/">
        <go:slidesCustomData xmlns:go="http://customooxmlschemas.google.com/" commentPostId="AAABCSSuKy8"/>
      </p:ext>
    </p:extLst>
  </p:cm>
  <p:cm authorId="1" idx="4" dt="2022-08-22T13:41:04.030">
    <p:pos x="7841" y="501"/>
    <p:text>Increase by what % and what does strategic communication mean?</p:text>
    <p:extLst>
      <p:ext uri="{C676402C-5697-4E1C-873F-D02D1690AC5C}">
        <p15:threadingInfo timeZoneBias="0"/>
      </p:ext>
      <p:ext uri="http://customooxmlschemas.google.com/">
        <go:slidesCustomData xmlns:go="http://customooxmlschemas.google.com/" commentPostId="AAABCSSuKzQ"/>
      </p:ext>
    </p:extLst>
  </p:cm>
  <p:cm authorId="2" idx="1" dt="2022-08-05T18:48:13.302">
    <p:pos x="10" y="10"/>
    <p:text>Please use School’s SMART Goals or Goals from your FE Plan to create Family Engagement Goal(s). The must be measurable. Please use the following link for examples http://tinyaps.com/?FEExample</p:text>
    <p:extLst>
      <p:ext uri="{C676402C-5697-4E1C-873F-D02D1690AC5C}">
        <p15:threadingInfo timeZoneBias="0"/>
      </p:ext>
      <p:ext uri="http://customooxmlschemas.google.com/">
        <go:slidesCustomData xmlns:go="http://customooxmlschemas.google.com/" commentPostId="AAABCSSuKzA"/>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US"/>
              <a:t>Notes for School CIP Teams: For each of your CIP Goals, you will now pinpoint a research-based intervention/strategy that your school will implement to attain that goal. You will then plan out action steps you will take to implement the research-based intervention/strategy. For each action step, make sure all components are filled in. There should be alignment with your action steps and root causes to make sure it addresses needed changes.</a:t>
            </a:r>
            <a:endParaRPr/>
          </a:p>
        </p:txBody>
      </p:sp>
      <p:sp>
        <p:nvSpPr>
          <p:cNvPr id="241" name="Google Shape;2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58" name="Google Shape;2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278" name="Google Shape;2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spcBef>
                <a:spcPts val="0"/>
              </a:spcBef>
              <a:spcAft>
                <a:spcPts val="0"/>
              </a:spcAft>
              <a:buClr>
                <a:schemeClr val="dk1"/>
              </a:buClr>
              <a:buSzPts val="1200"/>
              <a:buFont typeface="Calibri"/>
              <a:buNone/>
            </a:pPr>
            <a:r>
              <a:rPr lang="en-US"/>
              <a:t>Notes for School CIP Teams: Identify Family Engagement Goals that are aligned with your CIP Goals and our APS 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8"/>
          <p:cNvSpPr txBox="1"/>
          <p:nvPr>
            <p:ph type="ctrTitle"/>
          </p:nvPr>
        </p:nvSpPr>
        <p:spPr>
          <a:xfrm>
            <a:off x="1167493"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8"/>
          <p:cNvSpPr txBox="1"/>
          <p:nvPr>
            <p:ph idx="1" type="subTitle"/>
          </p:nvPr>
        </p:nvSpPr>
        <p:spPr>
          <a:xfrm>
            <a:off x="1167493" y="3602038"/>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8"/>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8"/>
          <p:cNvSpPr/>
          <p:nvPr/>
        </p:nvSpPr>
        <p:spPr>
          <a:xfrm>
            <a:off x="583746" y="4960030"/>
            <a:ext cx="1551214"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28"/>
          <p:cNvSpPr/>
          <p:nvPr/>
        </p:nvSpPr>
        <p:spPr>
          <a:xfrm>
            <a:off x="1"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8"/>
          <p:cNvSpPr/>
          <p:nvPr/>
        </p:nvSpPr>
        <p:spPr>
          <a:xfrm>
            <a:off x="1"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0" name="Google Shape;20;p28"/>
          <p:cNvGrpSpPr/>
          <p:nvPr/>
        </p:nvGrpSpPr>
        <p:grpSpPr>
          <a:xfrm>
            <a:off x="8264427" y="-3419"/>
            <a:ext cx="3927573" cy="3165022"/>
            <a:chOff x="9857014" y="13834"/>
            <a:chExt cx="2334986" cy="1881641"/>
          </a:xfrm>
        </p:grpSpPr>
        <p:sp>
          <p:nvSpPr>
            <p:cNvPr id="21" name="Google Shape;21;p28"/>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28"/>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3" name="Google Shape;23;p28"/>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28"/>
          <p:cNvSpPr/>
          <p:nvPr/>
        </p:nvSpPr>
        <p:spPr>
          <a:xfrm>
            <a:off x="11024507"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 name="Google Shape;25;p2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102" name="Shape 102"/>
        <p:cNvGrpSpPr/>
        <p:nvPr/>
      </p:nvGrpSpPr>
      <p:grpSpPr>
        <a:xfrm>
          <a:off x="0" y="0"/>
          <a:ext cx="0" cy="0"/>
          <a:chOff x="0" y="0"/>
          <a:chExt cx="0" cy="0"/>
        </a:xfrm>
      </p:grpSpPr>
      <p:sp>
        <p:nvSpPr>
          <p:cNvPr id="103" name="Google Shape;103;p37"/>
          <p:cNvSpPr/>
          <p:nvPr/>
        </p:nvSpPr>
        <p:spPr>
          <a:xfrm>
            <a:off x="0"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37"/>
          <p:cNvSpPr txBox="1"/>
          <p:nvPr>
            <p:ph type="title"/>
          </p:nvPr>
        </p:nvSpPr>
        <p:spPr>
          <a:xfrm>
            <a:off x="750430"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7"/>
          <p:cNvSpPr/>
          <p:nvPr>
            <p:ph idx="2" type="pic"/>
          </p:nvPr>
        </p:nvSpPr>
        <p:spPr>
          <a:xfrm>
            <a:off x="750429" y="2227758"/>
            <a:ext cx="1200374" cy="1201242"/>
          </a:xfrm>
          <a:prstGeom prst="rect">
            <a:avLst/>
          </a:prstGeom>
          <a:noFill/>
          <a:ln>
            <a:noFill/>
          </a:ln>
        </p:spPr>
      </p:sp>
      <p:sp>
        <p:nvSpPr>
          <p:cNvPr id="106" name="Google Shape;106;p37"/>
          <p:cNvSpPr txBox="1"/>
          <p:nvPr>
            <p:ph idx="1" type="body"/>
          </p:nvPr>
        </p:nvSpPr>
        <p:spPr>
          <a:xfrm>
            <a:off x="2123351"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7"/>
          <p:cNvSpPr txBox="1"/>
          <p:nvPr>
            <p:ph idx="3" type="body"/>
          </p:nvPr>
        </p:nvSpPr>
        <p:spPr>
          <a:xfrm>
            <a:off x="2123350"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7"/>
          <p:cNvSpPr/>
          <p:nvPr>
            <p:ph idx="4" type="pic"/>
          </p:nvPr>
        </p:nvSpPr>
        <p:spPr>
          <a:xfrm>
            <a:off x="5495813" y="2227758"/>
            <a:ext cx="1200374" cy="1201242"/>
          </a:xfrm>
          <a:prstGeom prst="rect">
            <a:avLst/>
          </a:prstGeom>
          <a:noFill/>
          <a:ln>
            <a:noFill/>
          </a:ln>
        </p:spPr>
      </p:sp>
      <p:sp>
        <p:nvSpPr>
          <p:cNvPr id="109" name="Google Shape;109;p37"/>
          <p:cNvSpPr txBox="1"/>
          <p:nvPr>
            <p:ph idx="5" type="body"/>
          </p:nvPr>
        </p:nvSpPr>
        <p:spPr>
          <a:xfrm>
            <a:off x="6870817"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37"/>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7"/>
          <p:cNvSpPr/>
          <p:nvPr>
            <p:ph idx="7" type="pic"/>
          </p:nvPr>
        </p:nvSpPr>
        <p:spPr>
          <a:xfrm>
            <a:off x="750429" y="4254273"/>
            <a:ext cx="1200374" cy="1201242"/>
          </a:xfrm>
          <a:prstGeom prst="rect">
            <a:avLst/>
          </a:prstGeom>
          <a:noFill/>
          <a:ln>
            <a:noFill/>
          </a:ln>
        </p:spPr>
      </p:sp>
      <p:sp>
        <p:nvSpPr>
          <p:cNvPr id="112" name="Google Shape;112;p37"/>
          <p:cNvSpPr txBox="1"/>
          <p:nvPr>
            <p:ph idx="8" type="body"/>
          </p:nvPr>
        </p:nvSpPr>
        <p:spPr>
          <a:xfrm>
            <a:off x="2123351"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7"/>
          <p:cNvSpPr txBox="1"/>
          <p:nvPr>
            <p:ph idx="9" type="body"/>
          </p:nvPr>
        </p:nvSpPr>
        <p:spPr>
          <a:xfrm>
            <a:off x="2123350"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7"/>
          <p:cNvSpPr/>
          <p:nvPr>
            <p:ph idx="13" type="pic"/>
          </p:nvPr>
        </p:nvSpPr>
        <p:spPr>
          <a:xfrm>
            <a:off x="5495813" y="4254273"/>
            <a:ext cx="1200374" cy="1201242"/>
          </a:xfrm>
          <a:prstGeom prst="rect">
            <a:avLst/>
          </a:prstGeom>
          <a:noFill/>
          <a:ln>
            <a:noFill/>
          </a:ln>
        </p:spPr>
      </p:sp>
      <p:sp>
        <p:nvSpPr>
          <p:cNvPr id="115" name="Google Shape;115;p37"/>
          <p:cNvSpPr txBox="1"/>
          <p:nvPr>
            <p:ph idx="14" type="body"/>
          </p:nvPr>
        </p:nvSpPr>
        <p:spPr>
          <a:xfrm>
            <a:off x="6870817"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7"/>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7"/>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37"/>
          <p:cNvSpPr/>
          <p:nvPr/>
        </p:nvSpPr>
        <p:spPr>
          <a:xfrm flipH="1" rot="5400000">
            <a:off x="9499940"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37"/>
          <p:cNvSpPr/>
          <p:nvPr/>
        </p:nvSpPr>
        <p:spPr>
          <a:xfrm flipH="1">
            <a:off x="10866436" y="187997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37"/>
          <p:cNvSpPr/>
          <p:nvPr/>
        </p:nvSpPr>
        <p:spPr>
          <a:xfrm>
            <a:off x="11024507" y="-1664"/>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37"/>
          <p:cNvSpPr/>
          <p:nvPr/>
        </p:nvSpPr>
        <p:spPr>
          <a:xfrm>
            <a:off x="10334091" y="2737752"/>
            <a:ext cx="1380830"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37"/>
          <p:cNvSpPr/>
          <p:nvPr/>
        </p:nvSpPr>
        <p:spPr>
          <a:xfrm flipH="1" rot="-5400000">
            <a:off x="10667432" y="5333432"/>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 name="Google Shape;123;p37"/>
          <p:cNvSpPr/>
          <p:nvPr/>
        </p:nvSpPr>
        <p:spPr>
          <a:xfrm flipH="1" rot="10800000">
            <a:off x="9857012" y="3651505"/>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37"/>
          <p:cNvSpPr/>
          <p:nvPr/>
        </p:nvSpPr>
        <p:spPr>
          <a:xfrm rot="10800000">
            <a:off x="9857013" y="4976359"/>
            <a:ext cx="1167494"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25" name="Shape 125"/>
        <p:cNvGrpSpPr/>
        <p:nvPr/>
      </p:nvGrpSpPr>
      <p:grpSpPr>
        <a:xfrm>
          <a:off x="0" y="0"/>
          <a:ext cx="0" cy="0"/>
          <a:chOff x="0" y="0"/>
          <a:chExt cx="0" cy="0"/>
        </a:xfrm>
      </p:grpSpPr>
      <p:sp>
        <p:nvSpPr>
          <p:cNvPr id="126" name="Google Shape;126;p38"/>
          <p:cNvSpPr txBox="1"/>
          <p:nvPr>
            <p:ph type="title"/>
          </p:nvPr>
        </p:nvSpPr>
        <p:spPr>
          <a:xfrm>
            <a:off x="1798721" y="1684338"/>
            <a:ext cx="8594558"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600"/>
              <a:buFont typeface="Arial"/>
              <a:buNone/>
              <a:defRPr sz="4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8"/>
          <p:cNvSpPr txBox="1"/>
          <p:nvPr>
            <p:ph idx="1" type="body"/>
          </p:nvPr>
        </p:nvSpPr>
        <p:spPr>
          <a:xfrm>
            <a:off x="381000" y="519405"/>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DBB10E"/>
              </a:buClr>
              <a:buSzPts val="23900"/>
              <a:buNone/>
              <a:defRPr b="1" sz="23900">
                <a:solidFill>
                  <a:srgbClr val="DBB10E"/>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8"/>
          <p:cNvSpPr txBox="1"/>
          <p:nvPr>
            <p:ph idx="2" type="body"/>
          </p:nvPr>
        </p:nvSpPr>
        <p:spPr>
          <a:xfrm>
            <a:off x="6881813" y="4494213"/>
            <a:ext cx="3511550"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r">
              <a:lnSpc>
                <a:spcPct val="90000"/>
              </a:lnSpc>
              <a:spcBef>
                <a:spcPts val="500"/>
              </a:spcBef>
              <a:spcAft>
                <a:spcPts val="0"/>
              </a:spcAft>
              <a:buClr>
                <a:schemeClr val="lt1"/>
              </a:buClr>
              <a:buSzPts val="1800"/>
              <a:buNone/>
              <a:defRPr sz="1800">
                <a:solidFill>
                  <a:schemeClr val="lt1"/>
                </a:solidFill>
                <a:latin typeface="Arial"/>
                <a:ea typeface="Arial"/>
                <a:cs typeface="Arial"/>
                <a:sym typeface="Arial"/>
              </a:defRPr>
            </a:lvl2pPr>
            <a:lvl3pPr indent="-228600" lvl="2" marL="1371600" algn="r">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4pPr>
            <a:lvl5pPr indent="-228600" lvl="4" marL="2286000" algn="r">
              <a:lnSpc>
                <a:spcPct val="90000"/>
              </a:lnSpc>
              <a:spcBef>
                <a:spcPts val="500"/>
              </a:spcBef>
              <a:spcAft>
                <a:spcPts val="0"/>
              </a:spcAft>
              <a:buClr>
                <a:schemeClr val="lt1"/>
              </a:buClr>
              <a:buSzPts val="1400"/>
              <a:buNone/>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8"/>
          <p:cNvSpPr txBox="1"/>
          <p:nvPr>
            <p:ph idx="3" type="body"/>
          </p:nvPr>
        </p:nvSpPr>
        <p:spPr>
          <a:xfrm>
            <a:off x="10609104" y="3399692"/>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DBB10E"/>
              </a:buClr>
              <a:buSzPts val="23900"/>
              <a:buNone/>
              <a:defRPr b="1" sz="23900">
                <a:solidFill>
                  <a:srgbClr val="DBB10E"/>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b="1">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b="1">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b="1">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8"/>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131" name="Shape 131"/>
        <p:cNvGrpSpPr/>
        <p:nvPr/>
      </p:nvGrpSpPr>
      <p:grpSpPr>
        <a:xfrm>
          <a:off x="0" y="0"/>
          <a:ext cx="0" cy="0"/>
          <a:chOff x="0" y="0"/>
          <a:chExt cx="0" cy="0"/>
        </a:xfrm>
      </p:grpSpPr>
      <p:sp>
        <p:nvSpPr>
          <p:cNvPr id="132" name="Google Shape;132;p39"/>
          <p:cNvSpPr txBox="1"/>
          <p:nvPr>
            <p:ph type="title"/>
          </p:nvPr>
        </p:nvSpPr>
        <p:spPr>
          <a:xfrm>
            <a:off x="750430" y="381000"/>
            <a:ext cx="10678142"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9"/>
          <p:cNvSpPr/>
          <p:nvPr>
            <p:ph idx="2" type="pic"/>
          </p:nvPr>
        </p:nvSpPr>
        <p:spPr>
          <a:xfrm>
            <a:off x="750429" y="2068734"/>
            <a:ext cx="904987" cy="905641"/>
          </a:xfrm>
          <a:prstGeom prst="rect">
            <a:avLst/>
          </a:prstGeom>
          <a:noFill/>
          <a:ln>
            <a:noFill/>
          </a:ln>
        </p:spPr>
      </p:sp>
      <p:sp>
        <p:nvSpPr>
          <p:cNvPr id="134" name="Google Shape;134;p39"/>
          <p:cNvSpPr txBox="1"/>
          <p:nvPr>
            <p:ph idx="1" type="body"/>
          </p:nvPr>
        </p:nvSpPr>
        <p:spPr>
          <a:xfrm>
            <a:off x="750430"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9"/>
          <p:cNvSpPr txBox="1"/>
          <p:nvPr>
            <p:ph idx="3" type="body"/>
          </p:nvPr>
        </p:nvSpPr>
        <p:spPr>
          <a:xfrm>
            <a:off x="750429"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9"/>
          <p:cNvSpPr/>
          <p:nvPr>
            <p:ph idx="4" type="pic"/>
          </p:nvPr>
        </p:nvSpPr>
        <p:spPr>
          <a:xfrm>
            <a:off x="3549397" y="2068734"/>
            <a:ext cx="904987" cy="905641"/>
          </a:xfrm>
          <a:prstGeom prst="rect">
            <a:avLst/>
          </a:prstGeom>
          <a:noFill/>
          <a:ln>
            <a:noFill/>
          </a:ln>
        </p:spPr>
      </p:sp>
      <p:sp>
        <p:nvSpPr>
          <p:cNvPr id="137" name="Google Shape;137;p39"/>
          <p:cNvSpPr txBox="1"/>
          <p:nvPr>
            <p:ph idx="5" type="body"/>
          </p:nvPr>
        </p:nvSpPr>
        <p:spPr>
          <a:xfrm>
            <a:off x="354939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9"/>
          <p:cNvSpPr txBox="1"/>
          <p:nvPr>
            <p:ph idx="6" type="body"/>
          </p:nvPr>
        </p:nvSpPr>
        <p:spPr>
          <a:xfrm>
            <a:off x="354939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9"/>
          <p:cNvSpPr/>
          <p:nvPr>
            <p:ph idx="7" type="pic"/>
          </p:nvPr>
        </p:nvSpPr>
        <p:spPr>
          <a:xfrm>
            <a:off x="6348367" y="2068734"/>
            <a:ext cx="904987" cy="905641"/>
          </a:xfrm>
          <a:prstGeom prst="rect">
            <a:avLst/>
          </a:prstGeom>
          <a:noFill/>
          <a:ln>
            <a:noFill/>
          </a:ln>
        </p:spPr>
      </p:sp>
      <p:sp>
        <p:nvSpPr>
          <p:cNvPr id="140" name="Google Shape;140;p39"/>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9"/>
          <p:cNvSpPr txBox="1"/>
          <p:nvPr>
            <p:ph idx="9" type="body"/>
          </p:nvPr>
        </p:nvSpPr>
        <p:spPr>
          <a:xfrm>
            <a:off x="6348367"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9"/>
          <p:cNvSpPr/>
          <p:nvPr>
            <p:ph idx="13" type="pic"/>
          </p:nvPr>
        </p:nvSpPr>
        <p:spPr>
          <a:xfrm>
            <a:off x="9147335" y="2068734"/>
            <a:ext cx="904987" cy="905641"/>
          </a:xfrm>
          <a:prstGeom prst="rect">
            <a:avLst/>
          </a:prstGeom>
          <a:noFill/>
          <a:ln>
            <a:noFill/>
          </a:ln>
        </p:spPr>
      </p:sp>
      <p:sp>
        <p:nvSpPr>
          <p:cNvPr id="143" name="Google Shape;143;p39"/>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9"/>
          <p:cNvSpPr txBox="1"/>
          <p:nvPr>
            <p:ph idx="15" type="body"/>
          </p:nvPr>
        </p:nvSpPr>
        <p:spPr>
          <a:xfrm>
            <a:off x="9147335"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9"/>
          <p:cNvSpPr/>
          <p:nvPr>
            <p:ph idx="16" type="pic"/>
          </p:nvPr>
        </p:nvSpPr>
        <p:spPr>
          <a:xfrm>
            <a:off x="750429" y="4118551"/>
            <a:ext cx="904987" cy="905641"/>
          </a:xfrm>
          <a:prstGeom prst="rect">
            <a:avLst/>
          </a:prstGeom>
          <a:noFill/>
          <a:ln>
            <a:noFill/>
          </a:ln>
        </p:spPr>
      </p:sp>
      <p:sp>
        <p:nvSpPr>
          <p:cNvPr id="146" name="Google Shape;146;p39"/>
          <p:cNvSpPr txBox="1"/>
          <p:nvPr>
            <p:ph idx="17" type="body"/>
          </p:nvPr>
        </p:nvSpPr>
        <p:spPr>
          <a:xfrm>
            <a:off x="750430"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9"/>
          <p:cNvSpPr txBox="1"/>
          <p:nvPr>
            <p:ph idx="18" type="body"/>
          </p:nvPr>
        </p:nvSpPr>
        <p:spPr>
          <a:xfrm>
            <a:off x="750429"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9"/>
          <p:cNvSpPr/>
          <p:nvPr>
            <p:ph idx="19" type="pic"/>
          </p:nvPr>
        </p:nvSpPr>
        <p:spPr>
          <a:xfrm>
            <a:off x="3549397" y="4118551"/>
            <a:ext cx="904987" cy="905641"/>
          </a:xfrm>
          <a:prstGeom prst="rect">
            <a:avLst/>
          </a:prstGeom>
          <a:noFill/>
          <a:ln>
            <a:noFill/>
          </a:ln>
        </p:spPr>
      </p:sp>
      <p:sp>
        <p:nvSpPr>
          <p:cNvPr id="149" name="Google Shape;149;p39"/>
          <p:cNvSpPr txBox="1"/>
          <p:nvPr>
            <p:ph idx="20" type="body"/>
          </p:nvPr>
        </p:nvSpPr>
        <p:spPr>
          <a:xfrm>
            <a:off x="354939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9"/>
          <p:cNvSpPr txBox="1"/>
          <p:nvPr>
            <p:ph idx="21" type="body"/>
          </p:nvPr>
        </p:nvSpPr>
        <p:spPr>
          <a:xfrm>
            <a:off x="354939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9"/>
          <p:cNvSpPr/>
          <p:nvPr>
            <p:ph idx="22" type="pic"/>
          </p:nvPr>
        </p:nvSpPr>
        <p:spPr>
          <a:xfrm>
            <a:off x="6348367" y="4118551"/>
            <a:ext cx="904987" cy="905641"/>
          </a:xfrm>
          <a:prstGeom prst="rect">
            <a:avLst/>
          </a:prstGeom>
          <a:noFill/>
          <a:ln>
            <a:noFill/>
          </a:ln>
        </p:spPr>
      </p:sp>
      <p:sp>
        <p:nvSpPr>
          <p:cNvPr id="152" name="Google Shape;152;p39"/>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9"/>
          <p:cNvSpPr txBox="1"/>
          <p:nvPr>
            <p:ph idx="24" type="body"/>
          </p:nvPr>
        </p:nvSpPr>
        <p:spPr>
          <a:xfrm>
            <a:off x="6348367"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9"/>
          <p:cNvSpPr/>
          <p:nvPr>
            <p:ph idx="25" type="pic"/>
          </p:nvPr>
        </p:nvSpPr>
        <p:spPr>
          <a:xfrm>
            <a:off x="9147335" y="4118551"/>
            <a:ext cx="904987" cy="905641"/>
          </a:xfrm>
          <a:prstGeom prst="rect">
            <a:avLst/>
          </a:prstGeom>
          <a:noFill/>
          <a:ln>
            <a:noFill/>
          </a:ln>
        </p:spPr>
      </p:sp>
      <p:sp>
        <p:nvSpPr>
          <p:cNvPr id="155" name="Google Shape;155;p39"/>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b="1" sz="18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9"/>
          <p:cNvSpPr txBox="1"/>
          <p:nvPr>
            <p:ph idx="27" type="body"/>
          </p:nvPr>
        </p:nvSpPr>
        <p:spPr>
          <a:xfrm>
            <a:off x="9147335"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400"/>
              <a:buNone/>
              <a:defRPr b="0" sz="1400">
                <a:solidFill>
                  <a:schemeClr val="dk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9"/>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8" name="Shape 158"/>
        <p:cNvGrpSpPr/>
        <p:nvPr/>
      </p:nvGrpSpPr>
      <p:grpSpPr>
        <a:xfrm>
          <a:off x="0" y="0"/>
          <a:ext cx="0" cy="0"/>
          <a:chOff x="0" y="0"/>
          <a:chExt cx="0" cy="0"/>
        </a:xfrm>
      </p:grpSpPr>
      <p:sp>
        <p:nvSpPr>
          <p:cNvPr id="159" name="Google Shape;159;p4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40"/>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4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Arial"/>
              <a:buNone/>
              <a:defRPr b="1" sz="4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40"/>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4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1" name="Google Shape;171;p41"/>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Arial"/>
                <a:ea typeface="Arial"/>
                <a:cs typeface="Arial"/>
                <a:sym typeface="Arial"/>
              </a:defRPr>
            </a:lvl1pPr>
            <a:lvl2pPr indent="0" lvl="1" marL="0" marR="0" algn="r">
              <a:spcBef>
                <a:spcPts val="0"/>
              </a:spcBef>
              <a:buNone/>
              <a:defRPr sz="1200">
                <a:solidFill>
                  <a:srgbClr val="888888"/>
                </a:solidFill>
                <a:latin typeface="Arial"/>
                <a:ea typeface="Arial"/>
                <a:cs typeface="Arial"/>
                <a:sym typeface="Arial"/>
              </a:defRPr>
            </a:lvl2pPr>
            <a:lvl3pPr indent="0" lvl="2" marL="0" marR="0" algn="r">
              <a:spcBef>
                <a:spcPts val="0"/>
              </a:spcBef>
              <a:buNone/>
              <a:defRPr sz="1200">
                <a:solidFill>
                  <a:srgbClr val="888888"/>
                </a:solidFill>
                <a:latin typeface="Arial"/>
                <a:ea typeface="Arial"/>
                <a:cs typeface="Arial"/>
                <a:sym typeface="Arial"/>
              </a:defRPr>
            </a:lvl3pPr>
            <a:lvl4pPr indent="0" lvl="3" marL="0" marR="0" algn="r">
              <a:spcBef>
                <a:spcPts val="0"/>
              </a:spcBef>
              <a:buNone/>
              <a:defRPr sz="1200">
                <a:solidFill>
                  <a:srgbClr val="888888"/>
                </a:solidFill>
                <a:latin typeface="Arial"/>
                <a:ea typeface="Arial"/>
                <a:cs typeface="Arial"/>
                <a:sym typeface="Arial"/>
              </a:defRPr>
            </a:lvl4pPr>
            <a:lvl5pPr indent="0" lvl="4" marL="0" marR="0" algn="r">
              <a:spcBef>
                <a:spcPts val="0"/>
              </a:spcBef>
              <a:buNone/>
              <a:defRPr sz="1200">
                <a:solidFill>
                  <a:srgbClr val="888888"/>
                </a:solidFill>
                <a:latin typeface="Arial"/>
                <a:ea typeface="Arial"/>
                <a:cs typeface="Arial"/>
                <a:sym typeface="Arial"/>
              </a:defRPr>
            </a:lvl5pPr>
            <a:lvl6pPr indent="0" lvl="5" marL="0" marR="0" algn="r">
              <a:spcBef>
                <a:spcPts val="0"/>
              </a:spcBef>
              <a:buNone/>
              <a:defRPr sz="1200">
                <a:solidFill>
                  <a:srgbClr val="888888"/>
                </a:solidFill>
                <a:latin typeface="Arial"/>
                <a:ea typeface="Arial"/>
                <a:cs typeface="Arial"/>
                <a:sym typeface="Arial"/>
              </a:defRPr>
            </a:lvl6pPr>
            <a:lvl7pPr indent="0" lvl="6" marL="0" marR="0" algn="r">
              <a:spcBef>
                <a:spcPts val="0"/>
              </a:spcBef>
              <a:buNone/>
              <a:defRPr sz="1200">
                <a:solidFill>
                  <a:srgbClr val="888888"/>
                </a:solidFill>
                <a:latin typeface="Arial"/>
                <a:ea typeface="Arial"/>
                <a:cs typeface="Arial"/>
                <a:sym typeface="Arial"/>
              </a:defRPr>
            </a:lvl7pPr>
            <a:lvl8pPr indent="0" lvl="7" marL="0" marR="0" algn="r">
              <a:spcBef>
                <a:spcPts val="0"/>
              </a:spcBef>
              <a:buNone/>
              <a:defRPr sz="1200">
                <a:solidFill>
                  <a:srgbClr val="888888"/>
                </a:solidFill>
                <a:latin typeface="Arial"/>
                <a:ea typeface="Arial"/>
                <a:cs typeface="Arial"/>
                <a:sym typeface="Arial"/>
              </a:defRPr>
            </a:lvl8pPr>
            <a:lvl9pPr indent="0" lvl="8" marL="0" marR="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4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41"/>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29"/>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9"/>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Google Shape;29;p29"/>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2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31" name="Google Shape;31;p29"/>
          <p:cNvGrpSpPr/>
          <p:nvPr/>
        </p:nvGrpSpPr>
        <p:grpSpPr>
          <a:xfrm>
            <a:off x="8082092" y="5590903"/>
            <a:ext cx="1572380" cy="1267097"/>
            <a:chOff x="7413403" y="4976359"/>
            <a:chExt cx="2334986" cy="1881641"/>
          </a:xfrm>
        </p:grpSpPr>
        <p:sp>
          <p:nvSpPr>
            <p:cNvPr id="32" name="Google Shape;32;p29"/>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29"/>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4" name="Google Shape;34;p29"/>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44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type="obj">
  <p:cSld name="OBJECT">
    <p:spTree>
      <p:nvGrpSpPr>
        <p:cNvPr id="35" name="Shape 35"/>
        <p:cNvGrpSpPr/>
        <p:nvPr/>
      </p:nvGrpSpPr>
      <p:grpSpPr>
        <a:xfrm>
          <a:off x="0" y="0"/>
          <a:ext cx="0" cy="0"/>
          <a:chOff x="0" y="0"/>
          <a:chExt cx="0" cy="0"/>
        </a:xfrm>
      </p:grpSpPr>
      <p:sp>
        <p:nvSpPr>
          <p:cNvPr id="36" name="Google Shape;36;p3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0"/>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0"/>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 name="Google Shape;39;p30"/>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30"/>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41" name="Google Shape;41;p30"/>
          <p:cNvGrpSpPr/>
          <p:nvPr/>
        </p:nvGrpSpPr>
        <p:grpSpPr>
          <a:xfrm>
            <a:off x="2587417" y="5590903"/>
            <a:ext cx="1572380" cy="1267097"/>
            <a:chOff x="7413403" y="4976359"/>
            <a:chExt cx="2334986" cy="1881641"/>
          </a:xfrm>
        </p:grpSpPr>
        <p:sp>
          <p:nvSpPr>
            <p:cNvPr id="42" name="Google Shape;42;p30"/>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 name="Google Shape;43;p30"/>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44" name="Google Shape;44;p30"/>
          <p:cNvSpPr txBox="1"/>
          <p:nvPr>
            <p:ph idx="2" type="body"/>
          </p:nvPr>
        </p:nvSpPr>
        <p:spPr>
          <a:xfrm>
            <a:off x="4683787"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116749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4" type="body"/>
          </p:nvPr>
        </p:nvSpPr>
        <p:spPr>
          <a:xfrm>
            <a:off x="4683788"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5" type="body"/>
          </p:nvPr>
        </p:nvSpPr>
        <p:spPr>
          <a:xfrm>
            <a:off x="8200082"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6" type="body"/>
          </p:nvPr>
        </p:nvSpPr>
        <p:spPr>
          <a:xfrm>
            <a:off x="8200083" y="2003804"/>
            <a:ext cx="3173278"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0"/>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2"/>
                </a:solidFill>
                <a:latin typeface="Arial"/>
                <a:ea typeface="Arial"/>
                <a:cs typeface="Arial"/>
                <a:sym typeface="Arial"/>
              </a:defRPr>
            </a:lvl1pPr>
            <a:lvl2pPr indent="0" lvl="1" marL="0" algn="r">
              <a:spcBef>
                <a:spcPts val="0"/>
              </a:spcBef>
              <a:buNone/>
              <a:defRPr b="0" i="0" sz="1200" u="none" cap="none" strike="noStrike">
                <a:solidFill>
                  <a:schemeClr val="accent2"/>
                </a:solidFill>
                <a:latin typeface="Arial"/>
                <a:ea typeface="Arial"/>
                <a:cs typeface="Arial"/>
                <a:sym typeface="Arial"/>
              </a:defRPr>
            </a:lvl2pPr>
            <a:lvl3pPr indent="0" lvl="2" marL="0" algn="r">
              <a:spcBef>
                <a:spcPts val="0"/>
              </a:spcBef>
              <a:buNone/>
              <a:defRPr b="0" i="0" sz="1200" u="none" cap="none" strike="noStrike">
                <a:solidFill>
                  <a:schemeClr val="accent2"/>
                </a:solidFill>
                <a:latin typeface="Arial"/>
                <a:ea typeface="Arial"/>
                <a:cs typeface="Arial"/>
                <a:sym typeface="Arial"/>
              </a:defRPr>
            </a:lvl3pPr>
            <a:lvl4pPr indent="0" lvl="3" marL="0" algn="r">
              <a:spcBef>
                <a:spcPts val="0"/>
              </a:spcBef>
              <a:buNone/>
              <a:defRPr b="0" i="0" sz="1200" u="none" cap="none" strike="noStrike">
                <a:solidFill>
                  <a:schemeClr val="accent2"/>
                </a:solidFill>
                <a:latin typeface="Arial"/>
                <a:ea typeface="Arial"/>
                <a:cs typeface="Arial"/>
                <a:sym typeface="Arial"/>
              </a:defRPr>
            </a:lvl4pPr>
            <a:lvl5pPr indent="0" lvl="4" marL="0" algn="r">
              <a:spcBef>
                <a:spcPts val="0"/>
              </a:spcBef>
              <a:buNone/>
              <a:defRPr b="0" i="0" sz="1200" u="none" cap="none" strike="noStrike">
                <a:solidFill>
                  <a:schemeClr val="accent2"/>
                </a:solidFill>
                <a:latin typeface="Arial"/>
                <a:ea typeface="Arial"/>
                <a:cs typeface="Arial"/>
                <a:sym typeface="Arial"/>
              </a:defRPr>
            </a:lvl5pPr>
            <a:lvl6pPr indent="0" lvl="5" marL="0" algn="r">
              <a:spcBef>
                <a:spcPts val="0"/>
              </a:spcBef>
              <a:buNone/>
              <a:defRPr b="0" i="0" sz="1200" u="none" cap="none" strike="noStrike">
                <a:solidFill>
                  <a:schemeClr val="accent2"/>
                </a:solidFill>
                <a:latin typeface="Arial"/>
                <a:ea typeface="Arial"/>
                <a:cs typeface="Arial"/>
                <a:sym typeface="Arial"/>
              </a:defRPr>
            </a:lvl6pPr>
            <a:lvl7pPr indent="0" lvl="6" marL="0" algn="r">
              <a:spcBef>
                <a:spcPts val="0"/>
              </a:spcBef>
              <a:buNone/>
              <a:defRPr b="0" i="0" sz="1200" u="none" cap="none" strike="noStrike">
                <a:solidFill>
                  <a:schemeClr val="accent2"/>
                </a:solidFill>
                <a:latin typeface="Arial"/>
                <a:ea typeface="Arial"/>
                <a:cs typeface="Arial"/>
                <a:sym typeface="Arial"/>
              </a:defRPr>
            </a:lvl7pPr>
            <a:lvl8pPr indent="0" lvl="7" marL="0" algn="r">
              <a:spcBef>
                <a:spcPts val="0"/>
              </a:spcBef>
              <a:buNone/>
              <a:defRPr b="0" i="0" sz="1200" u="none" cap="none" strike="noStrike">
                <a:solidFill>
                  <a:schemeClr val="accent2"/>
                </a:solidFill>
                <a:latin typeface="Arial"/>
                <a:ea typeface="Arial"/>
                <a:cs typeface="Arial"/>
                <a:sym typeface="Arial"/>
              </a:defRPr>
            </a:lvl8pPr>
            <a:lvl9pPr indent="0" lvl="8" marL="0" algn="r">
              <a:spcBef>
                <a:spcPts val="0"/>
              </a:spcBef>
              <a:buNone/>
              <a:defRPr b="0" i="0" sz="1200" u="none" cap="none" strike="noStrike">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50" name="Shape 50"/>
        <p:cNvGrpSpPr/>
        <p:nvPr/>
      </p:nvGrpSpPr>
      <p:grpSpPr>
        <a:xfrm>
          <a:off x="0" y="0"/>
          <a:ext cx="0" cy="0"/>
          <a:chOff x="0" y="0"/>
          <a:chExt cx="0" cy="0"/>
        </a:xfrm>
      </p:grpSpPr>
      <p:sp>
        <p:nvSpPr>
          <p:cNvPr id="51" name="Google Shape;51;p31"/>
          <p:cNvSpPr/>
          <p:nvPr/>
        </p:nvSpPr>
        <p:spPr>
          <a:xfrm>
            <a:off x="0" y="0"/>
            <a:ext cx="8025490"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31"/>
          <p:cNvSpPr txBox="1"/>
          <p:nvPr>
            <p:ph type="ctrTitle"/>
          </p:nvPr>
        </p:nvSpPr>
        <p:spPr>
          <a:xfrm>
            <a:off x="1167494"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1"/>
          <p:cNvSpPr txBox="1"/>
          <p:nvPr>
            <p:ph idx="1" type="subTitle"/>
          </p:nvPr>
        </p:nvSpPr>
        <p:spPr>
          <a:xfrm>
            <a:off x="1167494" y="3539075"/>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54" name="Google Shape;54;p31"/>
          <p:cNvGrpSpPr/>
          <p:nvPr/>
        </p:nvGrpSpPr>
        <p:grpSpPr>
          <a:xfrm rot="-5400000">
            <a:off x="8286528" y="2207195"/>
            <a:ext cx="3032351" cy="2443610"/>
            <a:chOff x="9857014" y="13834"/>
            <a:chExt cx="2334986" cy="1881641"/>
          </a:xfrm>
        </p:grpSpPr>
        <p:sp>
          <p:nvSpPr>
            <p:cNvPr id="55" name="Google Shape;55;p31"/>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31"/>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7" name="Google Shape;57;p3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31"/>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9" name="Shape 59"/>
        <p:cNvGrpSpPr/>
        <p:nvPr/>
      </p:nvGrpSpPr>
      <p:grpSpPr>
        <a:xfrm>
          <a:off x="0" y="0"/>
          <a:ext cx="0" cy="0"/>
          <a:chOff x="0" y="0"/>
          <a:chExt cx="0" cy="0"/>
        </a:xfrm>
      </p:grpSpPr>
      <p:sp>
        <p:nvSpPr>
          <p:cNvPr id="60" name="Google Shape;60;p32"/>
          <p:cNvSpPr/>
          <p:nvPr/>
        </p:nvSpPr>
        <p:spPr>
          <a:xfrm>
            <a:off x="0" y="2285998"/>
            <a:ext cx="12208822"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32"/>
          <p:cNvSpPr/>
          <p:nvPr/>
        </p:nvSpPr>
        <p:spPr>
          <a:xfrm flipH="1">
            <a:off x="8597718"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3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 name="Google Shape;63;p32"/>
          <p:cNvSpPr/>
          <p:nvPr/>
        </p:nvSpPr>
        <p:spPr>
          <a:xfrm rot="-5400000">
            <a:off x="10344100" y="438098"/>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32"/>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2"/>
          <p:cNvSpPr txBox="1"/>
          <p:nvPr>
            <p:ph idx="1" type="body"/>
          </p:nvPr>
        </p:nvSpPr>
        <p:spPr>
          <a:xfrm>
            <a:off x="1167492" y="2653167"/>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6" name="Google Shape;66;p32"/>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p:cSld name="Graph">
    <p:spTree>
      <p:nvGrpSpPr>
        <p:cNvPr id="67" name="Shape 67"/>
        <p:cNvGrpSpPr/>
        <p:nvPr/>
      </p:nvGrpSpPr>
      <p:grpSpPr>
        <a:xfrm>
          <a:off x="0" y="0"/>
          <a:ext cx="0" cy="0"/>
          <a:chOff x="0" y="0"/>
          <a:chExt cx="0" cy="0"/>
        </a:xfrm>
      </p:grpSpPr>
      <p:sp>
        <p:nvSpPr>
          <p:cNvPr id="68" name="Google Shape;68;p33"/>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3"/>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 name="Google Shape;71;p33"/>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3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73" name="Shape 73"/>
        <p:cNvGrpSpPr/>
        <p:nvPr/>
      </p:nvGrpSpPr>
      <p:grpSpPr>
        <a:xfrm>
          <a:off x="0" y="0"/>
          <a:ext cx="0" cy="0"/>
          <a:chOff x="0" y="0"/>
          <a:chExt cx="0" cy="0"/>
        </a:xfrm>
      </p:grpSpPr>
      <p:sp>
        <p:nvSpPr>
          <p:cNvPr id="74" name="Google Shape;74;p3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4"/>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34"/>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34"/>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9" name="Google Shape;79;p34"/>
          <p:cNvGrpSpPr/>
          <p:nvPr/>
        </p:nvGrpSpPr>
        <p:grpSpPr>
          <a:xfrm>
            <a:off x="8082092" y="5590903"/>
            <a:ext cx="1572380" cy="1267097"/>
            <a:chOff x="7413403" y="4976359"/>
            <a:chExt cx="2334986" cy="1881641"/>
          </a:xfrm>
        </p:grpSpPr>
        <p:sp>
          <p:nvSpPr>
            <p:cNvPr id="80" name="Google Shape;80;p34"/>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34"/>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2" name="Google Shape;82;p34"/>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2"/>
                </a:solidFill>
                <a:latin typeface="Arial"/>
                <a:ea typeface="Arial"/>
                <a:cs typeface="Arial"/>
                <a:sym typeface="Arial"/>
              </a:defRPr>
            </a:lvl1pPr>
            <a:lvl2pPr indent="0" lvl="1" marL="0" algn="r">
              <a:spcBef>
                <a:spcPts val="0"/>
              </a:spcBef>
              <a:buNone/>
              <a:defRPr sz="1200">
                <a:solidFill>
                  <a:schemeClr val="accent2"/>
                </a:solidFill>
                <a:latin typeface="Arial"/>
                <a:ea typeface="Arial"/>
                <a:cs typeface="Arial"/>
                <a:sym typeface="Arial"/>
              </a:defRPr>
            </a:lvl2pPr>
            <a:lvl3pPr indent="0" lvl="2" marL="0" algn="r">
              <a:spcBef>
                <a:spcPts val="0"/>
              </a:spcBef>
              <a:buNone/>
              <a:defRPr sz="1200">
                <a:solidFill>
                  <a:schemeClr val="accent2"/>
                </a:solidFill>
                <a:latin typeface="Arial"/>
                <a:ea typeface="Arial"/>
                <a:cs typeface="Arial"/>
                <a:sym typeface="Arial"/>
              </a:defRPr>
            </a:lvl3pPr>
            <a:lvl4pPr indent="0" lvl="3" marL="0" algn="r">
              <a:spcBef>
                <a:spcPts val="0"/>
              </a:spcBef>
              <a:buNone/>
              <a:defRPr sz="1200">
                <a:solidFill>
                  <a:schemeClr val="accent2"/>
                </a:solidFill>
                <a:latin typeface="Arial"/>
                <a:ea typeface="Arial"/>
                <a:cs typeface="Arial"/>
                <a:sym typeface="Arial"/>
              </a:defRPr>
            </a:lvl4pPr>
            <a:lvl5pPr indent="0" lvl="4" marL="0" algn="r">
              <a:spcBef>
                <a:spcPts val="0"/>
              </a:spcBef>
              <a:buNone/>
              <a:defRPr sz="1200">
                <a:solidFill>
                  <a:schemeClr val="accent2"/>
                </a:solidFill>
                <a:latin typeface="Arial"/>
                <a:ea typeface="Arial"/>
                <a:cs typeface="Arial"/>
                <a:sym typeface="Arial"/>
              </a:defRPr>
            </a:lvl5pPr>
            <a:lvl6pPr indent="0" lvl="5" marL="0" algn="r">
              <a:spcBef>
                <a:spcPts val="0"/>
              </a:spcBef>
              <a:buNone/>
              <a:defRPr sz="1200">
                <a:solidFill>
                  <a:schemeClr val="accent2"/>
                </a:solidFill>
                <a:latin typeface="Arial"/>
                <a:ea typeface="Arial"/>
                <a:cs typeface="Arial"/>
                <a:sym typeface="Arial"/>
              </a:defRPr>
            </a:lvl6pPr>
            <a:lvl7pPr indent="0" lvl="6" marL="0" algn="r">
              <a:spcBef>
                <a:spcPts val="0"/>
              </a:spcBef>
              <a:buNone/>
              <a:defRPr sz="1200">
                <a:solidFill>
                  <a:schemeClr val="accent2"/>
                </a:solidFill>
                <a:latin typeface="Arial"/>
                <a:ea typeface="Arial"/>
                <a:cs typeface="Arial"/>
                <a:sym typeface="Arial"/>
              </a:defRPr>
            </a:lvl7pPr>
            <a:lvl8pPr indent="0" lvl="7" marL="0" algn="r">
              <a:spcBef>
                <a:spcPts val="0"/>
              </a:spcBef>
              <a:buNone/>
              <a:defRPr sz="1200">
                <a:solidFill>
                  <a:schemeClr val="accent2"/>
                </a:solidFill>
                <a:latin typeface="Arial"/>
                <a:ea typeface="Arial"/>
                <a:cs typeface="Arial"/>
                <a:sym typeface="Arial"/>
              </a:defRPr>
            </a:lvl8pPr>
            <a:lvl9pPr indent="0" lvl="8" marL="0" algn="r">
              <a:spcBef>
                <a:spcPts val="0"/>
              </a:spcBef>
              <a:buNone/>
              <a:defRPr sz="12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34"/>
          <p:cNvSpPr txBox="1"/>
          <p:nvPr>
            <p:ph idx="2" type="body"/>
          </p:nvPr>
        </p:nvSpPr>
        <p:spPr>
          <a:xfrm>
            <a:off x="6283235" y="2528203"/>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atin typeface="Arial"/>
                <a:ea typeface="Arial"/>
                <a:cs typeface="Arial"/>
                <a:sym typeface="Arial"/>
              </a:defRPr>
            </a:lvl2pPr>
            <a:lvl3pPr indent="-228600" lvl="2" marL="1371600" algn="l">
              <a:lnSpc>
                <a:spcPct val="90000"/>
              </a:lnSpc>
              <a:spcBef>
                <a:spcPts val="500"/>
              </a:spcBef>
              <a:spcAft>
                <a:spcPts val="0"/>
              </a:spcAft>
              <a:buClr>
                <a:schemeClr val="dk1"/>
              </a:buClr>
              <a:buSzPts val="1600"/>
              <a:buNone/>
              <a:defRPr sz="1600">
                <a:latin typeface="Arial"/>
                <a:ea typeface="Arial"/>
                <a:cs typeface="Arial"/>
                <a:sym typeface="Arial"/>
              </a:defRPr>
            </a:lvl3pPr>
            <a:lvl4pPr indent="-228600" lvl="3" marL="1828800" algn="l">
              <a:lnSpc>
                <a:spcPct val="90000"/>
              </a:lnSpc>
              <a:spcBef>
                <a:spcPts val="500"/>
              </a:spcBef>
              <a:spcAft>
                <a:spcPts val="0"/>
              </a:spcAft>
              <a:buClr>
                <a:schemeClr val="dk1"/>
              </a:buClr>
              <a:buSzPts val="1400"/>
              <a:buNone/>
              <a:defRPr sz="1400">
                <a:latin typeface="Arial"/>
                <a:ea typeface="Arial"/>
                <a:cs typeface="Arial"/>
                <a:sym typeface="Arial"/>
              </a:defRPr>
            </a:lvl4pPr>
            <a:lvl5pPr indent="-228600" lvl="4" marL="2286000" algn="l">
              <a:lnSpc>
                <a:spcPct val="90000"/>
              </a:lnSpc>
              <a:spcBef>
                <a:spcPts val="500"/>
              </a:spcBef>
              <a:spcAft>
                <a:spcPts val="0"/>
              </a:spcAft>
              <a:buClr>
                <a:schemeClr val="dk1"/>
              </a:buClr>
              <a:buSzPts val="1400"/>
              <a:buNone/>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4"/>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4"/>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b="1" sz="1800">
                <a:latin typeface="Arial"/>
                <a:ea typeface="Arial"/>
                <a:cs typeface="Arial"/>
                <a:sym typeface="Arial"/>
              </a:defRPr>
            </a:lvl3pPr>
            <a:lvl4pPr indent="-228600" lvl="3" marL="1828800" algn="l">
              <a:lnSpc>
                <a:spcPct val="90000"/>
              </a:lnSpc>
              <a:spcBef>
                <a:spcPts val="500"/>
              </a:spcBef>
              <a:spcAft>
                <a:spcPts val="0"/>
              </a:spcAft>
              <a:buClr>
                <a:schemeClr val="dk1"/>
              </a:buClr>
              <a:buSzPts val="1600"/>
              <a:buNone/>
              <a:defRPr b="1" sz="1600">
                <a:latin typeface="Arial"/>
                <a:ea typeface="Arial"/>
                <a:cs typeface="Arial"/>
                <a:sym typeface="Arial"/>
              </a:defRPr>
            </a:lvl4pPr>
            <a:lvl5pPr indent="-228600" lvl="4" marL="2286000" algn="l">
              <a:lnSpc>
                <a:spcPct val="90000"/>
              </a:lnSpc>
              <a:spcBef>
                <a:spcPts val="500"/>
              </a:spcBef>
              <a:spcAft>
                <a:spcPts val="0"/>
              </a:spcAft>
              <a:buClr>
                <a:schemeClr val="dk1"/>
              </a:buClr>
              <a:buSzPts val="1600"/>
              <a:buNone/>
              <a:defRPr b="1" sz="16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86" name="Shape 86"/>
        <p:cNvGrpSpPr/>
        <p:nvPr/>
      </p:nvGrpSpPr>
      <p:grpSpPr>
        <a:xfrm>
          <a:off x="0" y="0"/>
          <a:ext cx="0" cy="0"/>
          <a:chOff x="0" y="0"/>
          <a:chExt cx="0" cy="0"/>
        </a:xfrm>
      </p:grpSpPr>
      <p:grpSp>
        <p:nvGrpSpPr>
          <p:cNvPr id="87" name="Google Shape;87;p35"/>
          <p:cNvGrpSpPr/>
          <p:nvPr/>
        </p:nvGrpSpPr>
        <p:grpSpPr>
          <a:xfrm rot="-5400000">
            <a:off x="10772262" y="152641"/>
            <a:ext cx="1572380" cy="1267097"/>
            <a:chOff x="7413403" y="4976359"/>
            <a:chExt cx="2334986" cy="1881641"/>
          </a:xfrm>
        </p:grpSpPr>
        <p:sp>
          <p:nvSpPr>
            <p:cNvPr id="88" name="Google Shape;88;p3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3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0" name="Google Shape;90;p35"/>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b="1"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5"/>
          <p:cNvSpPr txBox="1"/>
          <p:nvPr>
            <p:ph idx="1" type="body"/>
          </p:nvPr>
        </p:nvSpPr>
        <p:spPr>
          <a:xfrm>
            <a:off x="1167493" y="2087563"/>
            <a:ext cx="9779182"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20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5"/>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accent3"/>
                </a:solidFill>
                <a:latin typeface="Arial"/>
                <a:ea typeface="Arial"/>
                <a:cs typeface="Arial"/>
                <a:sym typeface="Arial"/>
              </a:defRPr>
            </a:lvl1pPr>
            <a:lvl2pPr indent="0" lvl="1" marL="0" algn="r">
              <a:spcBef>
                <a:spcPts val="0"/>
              </a:spcBef>
              <a:buNone/>
              <a:defRPr sz="1200">
                <a:solidFill>
                  <a:schemeClr val="accent3"/>
                </a:solidFill>
                <a:latin typeface="Arial"/>
                <a:ea typeface="Arial"/>
                <a:cs typeface="Arial"/>
                <a:sym typeface="Arial"/>
              </a:defRPr>
            </a:lvl2pPr>
            <a:lvl3pPr indent="0" lvl="2" marL="0" algn="r">
              <a:spcBef>
                <a:spcPts val="0"/>
              </a:spcBef>
              <a:buNone/>
              <a:defRPr sz="1200">
                <a:solidFill>
                  <a:schemeClr val="accent3"/>
                </a:solidFill>
                <a:latin typeface="Arial"/>
                <a:ea typeface="Arial"/>
                <a:cs typeface="Arial"/>
                <a:sym typeface="Arial"/>
              </a:defRPr>
            </a:lvl3pPr>
            <a:lvl4pPr indent="0" lvl="3" marL="0" algn="r">
              <a:spcBef>
                <a:spcPts val="0"/>
              </a:spcBef>
              <a:buNone/>
              <a:defRPr sz="1200">
                <a:solidFill>
                  <a:schemeClr val="accent3"/>
                </a:solidFill>
                <a:latin typeface="Arial"/>
                <a:ea typeface="Arial"/>
                <a:cs typeface="Arial"/>
                <a:sym typeface="Arial"/>
              </a:defRPr>
            </a:lvl4pPr>
            <a:lvl5pPr indent="0" lvl="4" marL="0" algn="r">
              <a:spcBef>
                <a:spcPts val="0"/>
              </a:spcBef>
              <a:buNone/>
              <a:defRPr sz="1200">
                <a:solidFill>
                  <a:schemeClr val="accent3"/>
                </a:solidFill>
                <a:latin typeface="Arial"/>
                <a:ea typeface="Arial"/>
                <a:cs typeface="Arial"/>
                <a:sym typeface="Arial"/>
              </a:defRPr>
            </a:lvl5pPr>
            <a:lvl6pPr indent="0" lvl="5" marL="0" algn="r">
              <a:spcBef>
                <a:spcPts val="0"/>
              </a:spcBef>
              <a:buNone/>
              <a:defRPr sz="1200">
                <a:solidFill>
                  <a:schemeClr val="accent3"/>
                </a:solidFill>
                <a:latin typeface="Arial"/>
                <a:ea typeface="Arial"/>
                <a:cs typeface="Arial"/>
                <a:sym typeface="Arial"/>
              </a:defRPr>
            </a:lvl6pPr>
            <a:lvl7pPr indent="0" lvl="6" marL="0" algn="r">
              <a:spcBef>
                <a:spcPts val="0"/>
              </a:spcBef>
              <a:buNone/>
              <a:defRPr sz="1200">
                <a:solidFill>
                  <a:schemeClr val="accent3"/>
                </a:solidFill>
                <a:latin typeface="Arial"/>
                <a:ea typeface="Arial"/>
                <a:cs typeface="Arial"/>
                <a:sym typeface="Arial"/>
              </a:defRPr>
            </a:lvl7pPr>
            <a:lvl8pPr indent="0" lvl="7" marL="0" algn="r">
              <a:spcBef>
                <a:spcPts val="0"/>
              </a:spcBef>
              <a:buNone/>
              <a:defRPr sz="1200">
                <a:solidFill>
                  <a:schemeClr val="accent3"/>
                </a:solidFill>
                <a:latin typeface="Arial"/>
                <a:ea typeface="Arial"/>
                <a:cs typeface="Arial"/>
                <a:sym typeface="Arial"/>
              </a:defRPr>
            </a:lvl8pPr>
            <a:lvl9pPr indent="0" lvl="8" marL="0" algn="r">
              <a:spcBef>
                <a:spcPts val="0"/>
              </a:spcBef>
              <a:buNone/>
              <a:defRPr sz="12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93" name="Shape 93"/>
        <p:cNvGrpSpPr/>
        <p:nvPr/>
      </p:nvGrpSpPr>
      <p:grpSpPr>
        <a:xfrm>
          <a:off x="0" y="0"/>
          <a:ext cx="0" cy="0"/>
          <a:chOff x="0" y="0"/>
          <a:chExt cx="0" cy="0"/>
        </a:xfrm>
      </p:grpSpPr>
      <p:sp>
        <p:nvSpPr>
          <p:cNvPr id="94" name="Google Shape;94;p36"/>
          <p:cNvSpPr txBox="1"/>
          <p:nvPr>
            <p:ph type="ctrTitle"/>
          </p:nvPr>
        </p:nvSpPr>
        <p:spPr>
          <a:xfrm>
            <a:off x="1167494" y="1122363"/>
            <a:ext cx="6220278"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6"/>
          <p:cNvSpPr txBox="1"/>
          <p:nvPr>
            <p:ph idx="1" type="subTitle"/>
          </p:nvPr>
        </p:nvSpPr>
        <p:spPr>
          <a:xfrm>
            <a:off x="1167493" y="3602038"/>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36"/>
          <p:cNvSpPr/>
          <p:nvPr/>
        </p:nvSpPr>
        <p:spPr>
          <a:xfrm>
            <a:off x="8264426" y="0"/>
            <a:ext cx="3927574"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7" name="Google Shape;97;p36"/>
          <p:cNvGrpSpPr/>
          <p:nvPr/>
        </p:nvGrpSpPr>
        <p:grpSpPr>
          <a:xfrm>
            <a:off x="8264427" y="3685939"/>
            <a:ext cx="3927573" cy="3178856"/>
            <a:chOff x="9857014" y="13834"/>
            <a:chExt cx="2334986" cy="1881641"/>
          </a:xfrm>
        </p:grpSpPr>
        <p:sp>
          <p:nvSpPr>
            <p:cNvPr id="98" name="Google Shape;98;p3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3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0" name="Google Shape;100;p36"/>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36"/>
          <p:cNvSpPr/>
          <p:nvPr/>
        </p:nvSpPr>
        <p:spPr>
          <a:xfrm>
            <a:off x="10228214"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7"/>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Arial"/>
                <a:ea typeface="Arial"/>
                <a:cs typeface="Arial"/>
                <a:sym typeface="Arial"/>
              </a:defRPr>
            </a:lvl1pPr>
            <a:lvl2pPr indent="0" lvl="1" marL="0" marR="0" rtl="0" algn="r">
              <a:spcBef>
                <a:spcPts val="0"/>
              </a:spcBef>
              <a:buNone/>
              <a:defRPr b="0" i="0" sz="1200" u="none" cap="none" strike="noStrike">
                <a:solidFill>
                  <a:schemeClr val="dk2"/>
                </a:solidFill>
                <a:latin typeface="Arial"/>
                <a:ea typeface="Arial"/>
                <a:cs typeface="Arial"/>
                <a:sym typeface="Arial"/>
              </a:defRPr>
            </a:lvl2pPr>
            <a:lvl3pPr indent="0" lvl="2" marL="0" marR="0" rtl="0" algn="r">
              <a:spcBef>
                <a:spcPts val="0"/>
              </a:spcBef>
              <a:buNone/>
              <a:defRPr b="0" i="0" sz="1200" u="none" cap="none" strike="noStrike">
                <a:solidFill>
                  <a:schemeClr val="dk2"/>
                </a:solidFill>
                <a:latin typeface="Arial"/>
                <a:ea typeface="Arial"/>
                <a:cs typeface="Arial"/>
                <a:sym typeface="Arial"/>
              </a:defRPr>
            </a:lvl3pPr>
            <a:lvl4pPr indent="0" lvl="3" marL="0" marR="0" rtl="0" algn="r">
              <a:spcBef>
                <a:spcPts val="0"/>
              </a:spcBef>
              <a:buNone/>
              <a:defRPr b="0" i="0" sz="1200" u="none" cap="none" strike="noStrike">
                <a:solidFill>
                  <a:schemeClr val="dk2"/>
                </a:solidFill>
                <a:latin typeface="Arial"/>
                <a:ea typeface="Arial"/>
                <a:cs typeface="Arial"/>
                <a:sym typeface="Arial"/>
              </a:defRPr>
            </a:lvl4pPr>
            <a:lvl5pPr indent="0" lvl="4" marL="0" marR="0" rtl="0" algn="r">
              <a:spcBef>
                <a:spcPts val="0"/>
              </a:spcBef>
              <a:buNone/>
              <a:defRPr b="0" i="0" sz="1200" u="none" cap="none" strike="noStrike">
                <a:solidFill>
                  <a:schemeClr val="dk2"/>
                </a:solidFill>
                <a:latin typeface="Arial"/>
                <a:ea typeface="Arial"/>
                <a:cs typeface="Arial"/>
                <a:sym typeface="Arial"/>
              </a:defRPr>
            </a:lvl5pPr>
            <a:lvl6pPr indent="0" lvl="5" marL="0" marR="0" rtl="0" algn="r">
              <a:spcBef>
                <a:spcPts val="0"/>
              </a:spcBef>
              <a:buNone/>
              <a:defRPr b="0" i="0" sz="1200" u="none" cap="none" strike="noStrike">
                <a:solidFill>
                  <a:schemeClr val="dk2"/>
                </a:solidFill>
                <a:latin typeface="Arial"/>
                <a:ea typeface="Arial"/>
                <a:cs typeface="Arial"/>
                <a:sym typeface="Arial"/>
              </a:defRPr>
            </a:lvl6pPr>
            <a:lvl7pPr indent="0" lvl="6" marL="0" marR="0" rtl="0" algn="r">
              <a:spcBef>
                <a:spcPts val="0"/>
              </a:spcBef>
              <a:buNone/>
              <a:defRPr b="0" i="0" sz="1200" u="none" cap="none" strike="noStrike">
                <a:solidFill>
                  <a:schemeClr val="dk2"/>
                </a:solidFill>
                <a:latin typeface="Arial"/>
                <a:ea typeface="Arial"/>
                <a:cs typeface="Arial"/>
                <a:sym typeface="Arial"/>
              </a:defRPr>
            </a:lvl7pPr>
            <a:lvl8pPr indent="0" lvl="7" marL="0" marR="0" rtl="0" algn="r">
              <a:spcBef>
                <a:spcPts val="0"/>
              </a:spcBef>
              <a:buNone/>
              <a:defRPr b="0" i="0" sz="1200" u="none" cap="none" strike="noStrike">
                <a:solidFill>
                  <a:schemeClr val="dk2"/>
                </a:solidFill>
                <a:latin typeface="Arial"/>
                <a:ea typeface="Arial"/>
                <a:cs typeface="Arial"/>
                <a:sym typeface="Arial"/>
              </a:defRPr>
            </a:lvl8pPr>
            <a:lvl9pPr indent="0" lvl="8" marL="0" marR="0" rtl="0" algn="r">
              <a:spcBef>
                <a:spcPts val="0"/>
              </a:spcBef>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www.gadoe.org/School-Improvement/Pages/Select-Intervention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type="ctrTitle"/>
          </p:nvPr>
        </p:nvSpPr>
        <p:spPr>
          <a:xfrm>
            <a:off x="1167493" y="256032"/>
            <a:ext cx="7096933" cy="325393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Arial"/>
              <a:buNone/>
            </a:pPr>
            <a:r>
              <a:rPr lang="en-US" sz="5400"/>
              <a:t>45 Day Check-in and Preparing for Budget Development</a:t>
            </a:r>
            <a:endParaRPr/>
          </a:p>
        </p:txBody>
      </p:sp>
      <p:sp>
        <p:nvSpPr>
          <p:cNvPr id="179" name="Google Shape;179;p1"/>
          <p:cNvSpPr txBox="1"/>
          <p:nvPr>
            <p:ph idx="1" type="subTitle"/>
          </p:nvPr>
        </p:nvSpPr>
        <p:spPr>
          <a:xfrm>
            <a:off x="1167493" y="3602038"/>
            <a:ext cx="9500507" cy="8066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t>GO Team Business Meeting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0"/>
          <p:cNvSpPr txBox="1"/>
          <p:nvPr>
            <p:ph type="ctrTitle"/>
          </p:nvPr>
        </p:nvSpPr>
        <p:spPr>
          <a:xfrm>
            <a:off x="928212" y="2235200"/>
            <a:ext cx="6245912"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Data Discussion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4400"/>
              <a:buFont typeface="Arial"/>
              <a:buNone/>
            </a:pPr>
            <a:r>
              <a:rPr b="1" lang="en-US" sz="4400" cap="none">
                <a:solidFill>
                  <a:schemeClr val="accent3"/>
                </a:solidFill>
                <a:latin typeface="Arial"/>
                <a:ea typeface="Arial"/>
                <a:cs typeface="Arial"/>
                <a:sym typeface="Arial"/>
              </a:rPr>
              <a:t>FALL MAP RESULTS</a:t>
            </a:r>
            <a:endParaRPr/>
          </a:p>
        </p:txBody>
      </p:sp>
      <p:sp>
        <p:nvSpPr>
          <p:cNvPr id="318" name="Google Shape;318;p11"/>
          <p:cNvSpPr txBox="1"/>
          <p:nvPr/>
        </p:nvSpPr>
        <p:spPr>
          <a:xfrm>
            <a:off x="1128420" y="2400943"/>
            <a:ext cx="10283291" cy="2554545"/>
          </a:xfrm>
          <a:prstGeom prst="rect">
            <a:avLst/>
          </a:prstGeom>
          <a:solidFill>
            <a:srgbClr val="FAEBB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000"/>
              <a:buFont typeface="Arial Black"/>
              <a:buNone/>
            </a:pPr>
            <a:r>
              <a:rPr b="0" i="0" lang="en-US" sz="4000" u="none" cap="none" strike="noStrike">
                <a:solidFill>
                  <a:srgbClr val="FF0000"/>
                </a:solidFill>
                <a:latin typeface="Arial Black"/>
                <a:ea typeface="Arial Black"/>
                <a:cs typeface="Arial Black"/>
                <a:sym typeface="Arial Black"/>
              </a:rPr>
              <a:t>Before Presenting to your GO Team: </a:t>
            </a:r>
            <a:endParaRPr/>
          </a:p>
          <a:p>
            <a:pPr indent="0" lvl="0" marL="0" marR="0" rtl="0" algn="ctr">
              <a:lnSpc>
                <a:spcPct val="100000"/>
              </a:lnSpc>
              <a:spcBef>
                <a:spcPts val="0"/>
              </a:spcBef>
              <a:spcAft>
                <a:spcPts val="0"/>
              </a:spcAft>
              <a:buClr>
                <a:srgbClr val="A92A91"/>
              </a:buClr>
              <a:buSzPts val="4000"/>
              <a:buFont typeface="Arial Black"/>
              <a:buNone/>
            </a:pPr>
            <a:r>
              <a:rPr b="0" i="0" lang="en-US" sz="4000" u="none" cap="none" strike="noStrike">
                <a:solidFill>
                  <a:srgbClr val="A92A91"/>
                </a:solidFill>
                <a:latin typeface="Arial Black"/>
                <a:ea typeface="Arial Black"/>
                <a:cs typeface="Arial Black"/>
                <a:sym typeface="Arial Black"/>
              </a:rPr>
              <a:t>Insert School’s 2023 Fall MAP Results – use as many slides as necessary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2"/>
          <p:cNvSpPr txBox="1"/>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4400"/>
              <a:buFont typeface="Arial"/>
              <a:buNone/>
            </a:pPr>
            <a:r>
              <a:rPr b="1" lang="en-US" sz="4400" cap="none">
                <a:solidFill>
                  <a:schemeClr val="accent3"/>
                </a:solidFill>
                <a:latin typeface="Arial"/>
                <a:ea typeface="Arial"/>
                <a:cs typeface="Arial"/>
                <a:sym typeface="Arial"/>
              </a:rPr>
              <a:t>WINTER READING MAP RESULTS</a:t>
            </a:r>
            <a:endParaRPr/>
          </a:p>
        </p:txBody>
      </p:sp>
      <p:pic>
        <p:nvPicPr>
          <p:cNvPr id="324" name="Google Shape;324;p12"/>
          <p:cNvPicPr preferRelativeResize="0"/>
          <p:nvPr/>
        </p:nvPicPr>
        <p:blipFill rotWithShape="1">
          <a:blip r:embed="rId3">
            <a:alphaModFix/>
          </a:blip>
          <a:srcRect b="0" l="0" r="0" t="0"/>
          <a:stretch/>
        </p:blipFill>
        <p:spPr>
          <a:xfrm>
            <a:off x="150607" y="2703253"/>
            <a:ext cx="11660393" cy="17968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4400"/>
              <a:buFont typeface="Arial"/>
              <a:buNone/>
            </a:pPr>
            <a:r>
              <a:rPr b="1" lang="en-US" sz="4400" cap="none">
                <a:solidFill>
                  <a:schemeClr val="accent3"/>
                </a:solidFill>
                <a:latin typeface="Arial"/>
                <a:ea typeface="Arial"/>
                <a:cs typeface="Arial"/>
                <a:sym typeface="Arial"/>
              </a:rPr>
              <a:t>WINTER MATH MAP RESULTS</a:t>
            </a:r>
            <a:endParaRPr/>
          </a:p>
        </p:txBody>
      </p:sp>
      <p:pic>
        <p:nvPicPr>
          <p:cNvPr id="330" name="Google Shape;330;p13"/>
          <p:cNvPicPr preferRelativeResize="0"/>
          <p:nvPr/>
        </p:nvPicPr>
        <p:blipFill rotWithShape="1">
          <a:blip r:embed="rId3">
            <a:alphaModFix/>
          </a:blip>
          <a:srcRect b="0" l="0" r="0" t="0"/>
          <a:stretch/>
        </p:blipFill>
        <p:spPr>
          <a:xfrm>
            <a:off x="249735" y="3105149"/>
            <a:ext cx="11723429" cy="10558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nvSpPr>
        <p:spPr>
          <a:xfrm>
            <a:off x="467906" y="1511157"/>
            <a:ext cx="3888337" cy="202315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4400"/>
              <a:buFont typeface="Arial"/>
              <a:buNone/>
            </a:pPr>
            <a:r>
              <a:rPr b="1" lang="en-US" sz="4400" cap="none">
                <a:solidFill>
                  <a:schemeClr val="accent3"/>
                </a:solidFill>
                <a:latin typeface="Arial"/>
                <a:ea typeface="Arial"/>
                <a:cs typeface="Arial"/>
                <a:sym typeface="Arial"/>
              </a:rPr>
              <a:t>WINTER SUBGROUP RESULTS</a:t>
            </a:r>
            <a:endParaRPr b="1" sz="4400" cap="none">
              <a:solidFill>
                <a:schemeClr val="accent3"/>
              </a:solidFill>
              <a:latin typeface="Arial"/>
              <a:ea typeface="Arial"/>
              <a:cs typeface="Arial"/>
              <a:sym typeface="Arial"/>
            </a:endParaRPr>
          </a:p>
        </p:txBody>
      </p:sp>
      <p:pic>
        <p:nvPicPr>
          <p:cNvPr id="336" name="Google Shape;336;p14"/>
          <p:cNvPicPr preferRelativeResize="0"/>
          <p:nvPr/>
        </p:nvPicPr>
        <p:blipFill rotWithShape="1">
          <a:blip r:embed="rId3">
            <a:alphaModFix/>
          </a:blip>
          <a:srcRect b="0" l="0" r="0" t="0"/>
          <a:stretch/>
        </p:blipFill>
        <p:spPr>
          <a:xfrm>
            <a:off x="4536471" y="0"/>
            <a:ext cx="7187623"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5"/>
          <p:cNvSpPr txBox="1"/>
          <p:nvPr>
            <p:ph type="title"/>
          </p:nvPr>
        </p:nvSpPr>
        <p:spPr>
          <a:xfrm>
            <a:off x="838200" y="365125"/>
            <a:ext cx="746455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2"/>
              </a:buClr>
              <a:buSzPts val="5400"/>
              <a:buFont typeface="Arial"/>
              <a:buNone/>
            </a:pPr>
            <a:r>
              <a:rPr b="1" lang="en-US" sz="5400">
                <a:solidFill>
                  <a:schemeClr val="accent2"/>
                </a:solidFill>
                <a:latin typeface="Arial"/>
                <a:ea typeface="Arial"/>
                <a:cs typeface="Arial"/>
                <a:sym typeface="Arial"/>
              </a:rPr>
              <a:t>GO Team Discussion:</a:t>
            </a:r>
            <a:br>
              <a:rPr b="1" lang="en-US" sz="5400">
                <a:solidFill>
                  <a:schemeClr val="accent2"/>
                </a:solidFill>
                <a:latin typeface="Arial"/>
                <a:ea typeface="Arial"/>
                <a:cs typeface="Arial"/>
                <a:sym typeface="Arial"/>
              </a:rPr>
            </a:br>
            <a:r>
              <a:rPr b="1" lang="en-US" sz="5400">
                <a:solidFill>
                  <a:schemeClr val="accent2"/>
                </a:solidFill>
                <a:latin typeface="Arial"/>
                <a:ea typeface="Arial"/>
                <a:cs typeface="Arial"/>
                <a:sym typeface="Arial"/>
              </a:rPr>
              <a:t>Data Protocol</a:t>
            </a:r>
            <a:endParaRPr/>
          </a:p>
        </p:txBody>
      </p:sp>
      <p:sp>
        <p:nvSpPr>
          <p:cNvPr id="342" name="Google Shape;342;p15"/>
          <p:cNvSpPr txBox="1"/>
          <p:nvPr/>
        </p:nvSpPr>
        <p:spPr>
          <a:xfrm>
            <a:off x="832725" y="2055813"/>
            <a:ext cx="7777875" cy="4351338"/>
          </a:xfrm>
          <a:prstGeom prst="rect">
            <a:avLst/>
          </a:prstGeom>
          <a:noFill/>
          <a:ln>
            <a:noFill/>
          </a:ln>
        </p:spPr>
        <p:txBody>
          <a:bodyPr anchorCtr="0" anchor="t" bIns="45700" lIns="91425" spcFirstLastPara="1" rIns="91425" wrap="square" tIns="45700">
            <a:normAutofit/>
          </a:bodyPr>
          <a:lstStyle/>
          <a:p>
            <a:pPr indent="-254000" lvl="0" marL="285750" marR="0" rtl="0" algn="l">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What do you notice?</a:t>
            </a:r>
            <a:endParaRPr/>
          </a:p>
          <a:p>
            <a:pPr indent="0" lvl="0" marL="285750" marR="0" rtl="0" algn="l">
              <a:spcBef>
                <a:spcPts val="0"/>
              </a:spcBef>
              <a:spcAft>
                <a:spcPts val="0"/>
              </a:spcAft>
              <a:buClr>
                <a:schemeClr val="dk1"/>
              </a:buClr>
              <a:buSzPts val="4000"/>
              <a:buFont typeface="Arial"/>
              <a:buNone/>
            </a:pPr>
            <a:r>
              <a:t/>
            </a:r>
            <a:endParaRPr sz="4000">
              <a:solidFill>
                <a:schemeClr val="dk1"/>
              </a:solidFill>
              <a:latin typeface="Arial"/>
              <a:ea typeface="Arial"/>
              <a:cs typeface="Arial"/>
              <a:sym typeface="Arial"/>
            </a:endParaRPr>
          </a:p>
          <a:p>
            <a:pPr indent="-254000" lvl="0" marL="285750" marR="0" rtl="0" algn="l">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What are your wonderings?</a:t>
            </a:r>
            <a:endParaRPr/>
          </a:p>
          <a:p>
            <a:pPr indent="0" lvl="0" marL="285750" marR="0" rtl="0" algn="l">
              <a:spcBef>
                <a:spcPts val="0"/>
              </a:spcBef>
              <a:spcAft>
                <a:spcPts val="0"/>
              </a:spcAft>
              <a:buClr>
                <a:schemeClr val="dk1"/>
              </a:buClr>
              <a:buSzPts val="4000"/>
              <a:buFont typeface="Arial"/>
              <a:buNone/>
            </a:pPr>
            <a:r>
              <a:t/>
            </a:r>
            <a:endParaRPr sz="4000">
              <a:solidFill>
                <a:schemeClr val="dk1"/>
              </a:solidFill>
              <a:latin typeface="Arial"/>
              <a:ea typeface="Arial"/>
              <a:cs typeface="Arial"/>
              <a:sym typeface="Arial"/>
            </a:endParaRPr>
          </a:p>
          <a:p>
            <a:pPr indent="-254000" lvl="0" marL="285750" marR="0" rtl="0" algn="l">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What additional questions do you have?</a:t>
            </a:r>
            <a:endParaRPr/>
          </a:p>
        </p:txBody>
      </p:sp>
      <p:pic>
        <p:nvPicPr>
          <p:cNvPr descr="Help" id="343" name="Google Shape;343;p15"/>
          <p:cNvPicPr preferRelativeResize="0"/>
          <p:nvPr/>
        </p:nvPicPr>
        <p:blipFill rotWithShape="1">
          <a:blip r:embed="rId3">
            <a:alphaModFix/>
          </a:blip>
          <a:srcRect b="0" l="0" r="0" t="0"/>
          <a:stretch/>
        </p:blipFill>
        <p:spPr>
          <a:xfrm>
            <a:off x="7887184" y="1216485"/>
            <a:ext cx="3781051" cy="3781051"/>
          </a:xfrm>
          <a:custGeom>
            <a:rect b="b" l="l" r="r" t="t"/>
            <a:pathLst>
              <a:path extrusionOk="0" h="5712488" w="4114800">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a:noFill/>
          </a:ln>
        </p:spPr>
      </p:pic>
      <p:sp>
        <p:nvSpPr>
          <p:cNvPr id="344" name="Google Shape;3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lang="en-US" sz="1200" cap="none">
                <a:solidFill>
                  <a:srgbClr val="888888"/>
                </a:solidFill>
                <a:latin typeface="Arial"/>
                <a:ea typeface="Arial"/>
                <a:cs typeface="Arial"/>
                <a:sym typeface="Arial"/>
              </a:rPr>
              <a:t>‹#›</a:t>
            </a:fld>
            <a:endParaRPr sz="1200" cap="none">
              <a:solidFill>
                <a:srgbClr val="88888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6"/>
          <p:cNvSpPr txBox="1"/>
          <p:nvPr>
            <p:ph type="ctrTitle"/>
          </p:nvPr>
        </p:nvSpPr>
        <p:spPr>
          <a:xfrm>
            <a:off x="928212" y="2235200"/>
            <a:ext cx="6245912"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Strategic Plan Progress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355" name="Google Shape;355;p17"/>
          <p:cNvGraphicFramePr/>
          <p:nvPr/>
        </p:nvGraphicFramePr>
        <p:xfrm>
          <a:off x="1629908" y="158862"/>
          <a:ext cx="8932184" cy="6699138"/>
        </p:xfrm>
        <a:graphic>
          <a:graphicData uri="http://schemas.openxmlformats.org/presentationml/2006/ole">
            <mc:AlternateContent>
              <mc:Choice Requires="v">
                <p:oleObj r:id="rId4" imgH="6699138" imgW="8932184" progId="AcroExch.Document.DC" spid="_x0000_s1">
                  <p:embed/>
                </p:oleObj>
              </mc:Choice>
              <mc:Fallback>
                <p:oleObj r:id="rId5" imgH="6699138" imgW="8932184" progId="AcroExch.Document.DC">
                  <p:embed/>
                  <p:pic>
                    <p:nvPicPr>
                      <p:cNvPr id="355" name="Google Shape;355;p17"/>
                      <p:cNvPicPr preferRelativeResize="0"/>
                      <p:nvPr/>
                    </p:nvPicPr>
                    <p:blipFill rotWithShape="1">
                      <a:blip r:embed="rId6">
                        <a:alphaModFix/>
                      </a:blip>
                      <a:srcRect b="0" l="0" r="0" t="0"/>
                      <a:stretch/>
                    </p:blipFill>
                    <p:spPr>
                      <a:xfrm>
                        <a:off x="1629908" y="158862"/>
                        <a:ext cx="8932184" cy="6699138"/>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8"/>
          <p:cNvSpPr txBox="1"/>
          <p:nvPr>
            <p:ph type="title"/>
          </p:nvPr>
        </p:nvSpPr>
        <p:spPr>
          <a:xfrm>
            <a:off x="529839" y="87832"/>
            <a:ext cx="3623417" cy="123172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a:buNone/>
            </a:pPr>
            <a:r>
              <a:rPr lang="en-US">
                <a:solidFill>
                  <a:schemeClr val="dk2"/>
                </a:solidFill>
              </a:rPr>
              <a:t>Activity &amp; Discussion</a:t>
            </a:r>
            <a:endParaRPr/>
          </a:p>
        </p:txBody>
      </p:sp>
      <p:grpSp>
        <p:nvGrpSpPr>
          <p:cNvPr id="361" name="Google Shape;361;p18"/>
          <p:cNvGrpSpPr/>
          <p:nvPr/>
        </p:nvGrpSpPr>
        <p:grpSpPr>
          <a:xfrm>
            <a:off x="984448" y="1623757"/>
            <a:ext cx="10150721" cy="4700072"/>
            <a:chOff x="0" y="57"/>
            <a:chExt cx="10150721" cy="4700072"/>
          </a:xfrm>
        </p:grpSpPr>
        <p:sp>
          <p:nvSpPr>
            <p:cNvPr id="362" name="Google Shape;362;p18"/>
            <p:cNvSpPr/>
            <p:nvPr/>
          </p:nvSpPr>
          <p:spPr>
            <a:xfrm rot="5400000">
              <a:off x="5985403" y="-2101814"/>
              <a:ext cx="1834174" cy="6496462"/>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txBox="1"/>
            <p:nvPr/>
          </p:nvSpPr>
          <p:spPr>
            <a:xfrm>
              <a:off x="3654260" y="318866"/>
              <a:ext cx="6406925" cy="1655100"/>
            </a:xfrm>
            <a:prstGeom prst="rect">
              <a:avLst/>
            </a:prstGeom>
            <a:noFill/>
            <a:ln>
              <a:noFill/>
            </a:ln>
          </p:spPr>
          <p:txBody>
            <a:bodyPr anchorCtr="0" anchor="ctr" bIns="51425" lIns="102850" spcFirstLastPara="1" rIns="102850" wrap="square" tIns="51425">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Grow proficient and above ELA and Math from 25% to 35%.</a:t>
              </a:r>
              <a:endParaRPr/>
            </a:p>
            <a:p>
              <a:pPr indent="-228600" lvl="1" marL="228600" marR="0" rtl="0" algn="l">
                <a:lnSpc>
                  <a:spcPct val="90000"/>
                </a:lnSpc>
                <a:spcBef>
                  <a:spcPts val="405"/>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Currently 34% ELA and 28% Math</a:t>
              </a:r>
              <a:endParaRPr/>
            </a:p>
          </p:txBody>
        </p:sp>
        <p:sp>
          <p:nvSpPr>
            <p:cNvPr id="364" name="Google Shape;364;p18"/>
            <p:cNvSpPr/>
            <p:nvPr/>
          </p:nvSpPr>
          <p:spPr>
            <a:xfrm>
              <a:off x="0" y="57"/>
              <a:ext cx="3654259" cy="2292718"/>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txBox="1"/>
            <p:nvPr/>
          </p:nvSpPr>
          <p:spPr>
            <a:xfrm>
              <a:off x="111921" y="111978"/>
              <a:ext cx="3430417" cy="206887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What progress has been made towards the priorities identified in our Strategic Plan? What evidence/data do we have?</a:t>
              </a:r>
              <a:endParaRPr/>
            </a:p>
          </p:txBody>
        </p:sp>
        <p:sp>
          <p:nvSpPr>
            <p:cNvPr id="366" name="Google Shape;366;p18"/>
            <p:cNvSpPr/>
            <p:nvPr/>
          </p:nvSpPr>
          <p:spPr>
            <a:xfrm rot="5400000">
              <a:off x="5715244" y="305539"/>
              <a:ext cx="1834174" cy="6496462"/>
            </a:xfrm>
            <a:prstGeom prst="round2SameRect">
              <a:avLst>
                <a:gd fmla="val 16667" name="adj1"/>
                <a:gd fmla="val 0" name="adj2"/>
              </a:avLst>
            </a:prstGeom>
            <a:solidFill>
              <a:srgbClr val="C9D7E1">
                <a:alpha val="89803"/>
              </a:srgbClr>
            </a:solidFill>
            <a:ln cap="flat" cmpd="sng" w="12700">
              <a:solidFill>
                <a:srgbClr val="C9D7E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txBox="1"/>
            <p:nvPr/>
          </p:nvSpPr>
          <p:spPr>
            <a:xfrm>
              <a:off x="3384101" y="2726220"/>
              <a:ext cx="6406925" cy="1655100"/>
            </a:xfrm>
            <a:prstGeom prst="rect">
              <a:avLst/>
            </a:prstGeom>
            <a:noFill/>
            <a:ln>
              <a:noFill/>
            </a:ln>
          </p:spPr>
          <p:txBody>
            <a:bodyPr anchorCtr="0" anchor="ctr" bIns="51425" lIns="102850" spcFirstLastPara="1" rIns="102850" wrap="square" tIns="51425">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Continue to focus on Tier 1 research- based instruction.</a:t>
              </a:r>
              <a:endParaRPr/>
            </a:p>
            <a:p>
              <a:pPr indent="-228600" lvl="1" marL="228600" marR="0" rtl="0" algn="l">
                <a:lnSpc>
                  <a:spcPct val="90000"/>
                </a:lnSpc>
                <a:spcBef>
                  <a:spcPts val="405"/>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Continue to focus on SDI for subgroups.</a:t>
              </a:r>
              <a:endParaRPr/>
            </a:p>
          </p:txBody>
        </p:sp>
        <p:sp>
          <p:nvSpPr>
            <p:cNvPr id="368" name="Google Shape;368;p18"/>
            <p:cNvSpPr/>
            <p:nvPr/>
          </p:nvSpPr>
          <p:spPr>
            <a:xfrm>
              <a:off x="0" y="2407411"/>
              <a:ext cx="3384100" cy="2292718"/>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txBox="1"/>
            <p:nvPr/>
          </p:nvSpPr>
          <p:spPr>
            <a:xfrm>
              <a:off x="111921" y="2519332"/>
              <a:ext cx="3160258" cy="206887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Based upon available data, are there any other adjustments we need to make to the Strategic Plan?</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9"/>
          <p:cNvSpPr txBox="1"/>
          <p:nvPr/>
        </p:nvSpPr>
        <p:spPr>
          <a:xfrm>
            <a:off x="68365" y="76912"/>
            <a:ext cx="8289421" cy="1700613"/>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Updates to the</a:t>
            </a:r>
            <a:endParaRPr/>
          </a:p>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Strategic Plan</a:t>
            </a:r>
            <a:endParaRPr/>
          </a:p>
        </p:txBody>
      </p:sp>
      <p:sp>
        <p:nvSpPr>
          <p:cNvPr id="375" name="Google Shape;375;p19"/>
          <p:cNvSpPr txBox="1"/>
          <p:nvPr/>
        </p:nvSpPr>
        <p:spPr>
          <a:xfrm>
            <a:off x="470017" y="2144995"/>
            <a:ext cx="7486115"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i="1" lang="en-US" sz="1800">
                <a:solidFill>
                  <a:schemeClr val="dk1"/>
                </a:solidFill>
                <a:latin typeface="Arial"/>
                <a:ea typeface="Arial"/>
                <a:cs typeface="Arial"/>
                <a:sym typeface="Arial"/>
              </a:rPr>
              <a:t>No updates. Stay the course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ph type="title"/>
          </p:nvPr>
        </p:nvSpPr>
        <p:spPr>
          <a:xfrm>
            <a:off x="1167492" y="381000"/>
            <a:ext cx="977918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3"/>
              </a:buClr>
              <a:buSzPts val="4400"/>
              <a:buFont typeface="Arial"/>
              <a:buNone/>
            </a:pPr>
            <a:r>
              <a:rPr lang="en-US"/>
              <a:t>Agenda</a:t>
            </a:r>
            <a:endParaRPr/>
          </a:p>
        </p:txBody>
      </p:sp>
      <p:sp>
        <p:nvSpPr>
          <p:cNvPr id="185" name="Google Shape;185;p2"/>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Continuous Improvement Plan</a:t>
            </a:r>
            <a:endParaRPr/>
          </a:p>
          <a:p>
            <a:pPr indent="0" lvl="0" marL="0" rtl="0" algn="l">
              <a:lnSpc>
                <a:spcPct val="90000"/>
              </a:lnSpc>
              <a:spcBef>
                <a:spcPts val="1000"/>
              </a:spcBef>
              <a:spcAft>
                <a:spcPts val="0"/>
              </a:spcAft>
              <a:buClr>
                <a:schemeClr val="dk1"/>
              </a:buClr>
              <a:buSzPts val="2800"/>
              <a:buNone/>
            </a:pPr>
            <a:r>
              <a:rPr lang="en-US"/>
              <a:t>	45 Day Check-in</a:t>
            </a:r>
            <a:endParaRPr/>
          </a:p>
          <a:p>
            <a:pPr indent="0" lvl="0" marL="0" rtl="0" algn="l">
              <a:lnSpc>
                <a:spcPct val="90000"/>
              </a:lnSpc>
              <a:spcBef>
                <a:spcPts val="1000"/>
              </a:spcBef>
              <a:spcAft>
                <a:spcPts val="0"/>
              </a:spcAft>
              <a:buClr>
                <a:schemeClr val="dk1"/>
              </a:buClr>
              <a:buSzPts val="2800"/>
              <a:buNone/>
            </a:pPr>
            <a:r>
              <a:rPr lang="en-US"/>
              <a:t>Fall to Winter MAP Data Discussion</a:t>
            </a:r>
            <a:endParaRPr/>
          </a:p>
          <a:p>
            <a:pPr indent="0" lvl="0" marL="0" rtl="0" algn="l">
              <a:lnSpc>
                <a:spcPct val="90000"/>
              </a:lnSpc>
              <a:spcBef>
                <a:spcPts val="1000"/>
              </a:spcBef>
              <a:spcAft>
                <a:spcPts val="0"/>
              </a:spcAft>
              <a:buClr>
                <a:schemeClr val="dk1"/>
              </a:buClr>
              <a:buSzPts val="2800"/>
              <a:buNone/>
            </a:pPr>
            <a:r>
              <a:rPr lang="en-US"/>
              <a:t>Review of Strategic Plan and priorities progress</a:t>
            </a:r>
            <a:endParaRPr/>
          </a:p>
          <a:p>
            <a:pPr indent="0" lvl="0" marL="0" rtl="0" algn="l">
              <a:lnSpc>
                <a:spcPct val="90000"/>
              </a:lnSpc>
              <a:spcBef>
                <a:spcPts val="1000"/>
              </a:spcBef>
              <a:spcAft>
                <a:spcPts val="0"/>
              </a:spcAft>
              <a:buClr>
                <a:schemeClr val="dk1"/>
              </a:buClr>
              <a:buSzPts val="2800"/>
              <a:buNone/>
            </a:pPr>
            <a:r>
              <a:rPr lang="en-US"/>
              <a:t>	</a:t>
            </a:r>
            <a:r>
              <a:rPr i="1" lang="en-US" sz="2800"/>
              <a:t> </a:t>
            </a:r>
            <a:r>
              <a:rPr i="1" lang="en-US" sz="2400"/>
              <a:t>Strategic Plan Updates</a:t>
            </a:r>
            <a:endParaRPr/>
          </a:p>
          <a:p>
            <a:pPr indent="0" lvl="0" marL="0" rtl="0" algn="l">
              <a:lnSpc>
                <a:spcPct val="90000"/>
              </a:lnSpc>
              <a:spcBef>
                <a:spcPts val="1000"/>
              </a:spcBef>
              <a:spcAft>
                <a:spcPts val="0"/>
              </a:spcAft>
              <a:buClr>
                <a:schemeClr val="dk1"/>
              </a:buClr>
              <a:buSzPts val="2800"/>
              <a:buNone/>
            </a:pPr>
            <a:r>
              <a:rPr lang="en-US"/>
              <a:t>Preparing for the Budget Development</a:t>
            </a:r>
            <a:endParaRPr/>
          </a:p>
          <a:p>
            <a:pPr indent="0" lvl="0" marL="0" rtl="0" algn="l">
              <a:lnSpc>
                <a:spcPct val="90000"/>
              </a:lnSpc>
              <a:spcBef>
                <a:spcPts val="1000"/>
              </a:spcBef>
              <a:spcAft>
                <a:spcPts val="0"/>
              </a:spcAft>
              <a:buClr>
                <a:schemeClr val="dk1"/>
              </a:buClr>
              <a:buSzPts val="2800"/>
              <a:buNone/>
            </a:pPr>
            <a:r>
              <a:rPr lang="en-US"/>
              <a:t>	</a:t>
            </a:r>
            <a:r>
              <a:rPr i="1" lang="en-US" sz="2400"/>
              <a:t>Rank Strategic Priorities</a:t>
            </a:r>
            <a:endParaRPr/>
          </a:p>
        </p:txBody>
      </p:sp>
      <p:sp>
        <p:nvSpPr>
          <p:cNvPr id="186" name="Google Shape;186;p2"/>
          <p:cNvSpPr txBox="1"/>
          <p:nvPr>
            <p:ph idx="4294967295"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0"/>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Action on the Updated Strategic Plan</a:t>
            </a:r>
            <a:endParaRPr/>
          </a:p>
        </p:txBody>
      </p:sp>
      <p:sp>
        <p:nvSpPr>
          <p:cNvPr id="381" name="Google Shape;381;p20"/>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2" name="Google Shape;382;p20"/>
          <p:cNvSpPr txBox="1"/>
          <p:nvPr>
            <p:ph idx="1" type="body"/>
          </p:nvPr>
        </p:nvSpPr>
        <p:spPr>
          <a:xfrm>
            <a:off x="1167492" y="2478025"/>
            <a:ext cx="8387988" cy="37030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3200"/>
              <a:buNone/>
            </a:pPr>
            <a:r>
              <a:rPr lang="en-US" sz="3200">
                <a:solidFill>
                  <a:srgbClr val="3F3F3F"/>
                </a:solidFill>
              </a:rPr>
              <a:t>The GO Team needs to </a:t>
            </a:r>
            <a:r>
              <a:rPr b="1" lang="en-US" sz="3200">
                <a:solidFill>
                  <a:schemeClr val="accent3"/>
                </a:solidFill>
              </a:rPr>
              <a:t>TAKE ACTION (vote)</a:t>
            </a:r>
            <a:r>
              <a:rPr lang="en-US" sz="3200">
                <a:solidFill>
                  <a:schemeClr val="accent3"/>
                </a:solidFill>
              </a:rPr>
              <a:t> </a:t>
            </a:r>
            <a:r>
              <a:rPr lang="en-US" sz="3200">
                <a:solidFill>
                  <a:srgbClr val="3F3F3F"/>
                </a:solidFill>
              </a:rPr>
              <a:t>on its updated Strategic Plan. After the motion and a second, the GO Team may have additional discussion. Once discussion is concluded, the GO Team will vote.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1"/>
          <p:cNvSpPr txBox="1"/>
          <p:nvPr>
            <p:ph type="ctrTitle"/>
          </p:nvPr>
        </p:nvSpPr>
        <p:spPr>
          <a:xfrm>
            <a:off x="210312" y="2235200"/>
            <a:ext cx="7232904"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Preparing for</a:t>
            </a:r>
            <a:br>
              <a:rPr lang="en-US"/>
            </a:br>
            <a:r>
              <a:rPr lang="en-US"/>
              <a:t>Budget Development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2"/>
          <p:cNvSpPr txBox="1"/>
          <p:nvPr>
            <p:ph idx="12" type="sldNum"/>
          </p:nvPr>
        </p:nvSpPr>
        <p:spPr>
          <a:xfrm>
            <a:off x="8332334" y="6356350"/>
            <a:ext cx="116749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3" name="Google Shape;393;p22"/>
          <p:cNvSpPr txBox="1"/>
          <p:nvPr/>
        </p:nvSpPr>
        <p:spPr>
          <a:xfrm>
            <a:off x="207304" y="37924"/>
            <a:ext cx="785469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u="sng">
                <a:solidFill>
                  <a:schemeClr val="lt1"/>
                </a:solidFill>
                <a:latin typeface="Arial"/>
                <a:ea typeface="Arial"/>
                <a:cs typeface="Arial"/>
                <a:sym typeface="Arial"/>
              </a:rPr>
              <a:t>Discussion</a:t>
            </a:r>
            <a:endParaRPr/>
          </a:p>
        </p:txBody>
      </p:sp>
      <p:sp>
        <p:nvSpPr>
          <p:cNvPr id="394" name="Google Shape;394;p22"/>
          <p:cNvSpPr txBox="1"/>
          <p:nvPr/>
        </p:nvSpPr>
        <p:spPr>
          <a:xfrm>
            <a:off x="960120" y="1474619"/>
            <a:ext cx="785469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Arial"/>
                <a:ea typeface="Arial"/>
                <a:cs typeface="Arial"/>
                <a:sym typeface="Arial"/>
              </a:rPr>
              <a:t>Strategic Plan Priority Ranking</a:t>
            </a:r>
            <a:endParaRPr/>
          </a:p>
          <a:p>
            <a:pPr indent="0" lvl="0" marL="0" marR="0" rtl="0" algn="l">
              <a:spcBef>
                <a:spcPts val="0"/>
              </a:spcBef>
              <a:spcAft>
                <a:spcPts val="0"/>
              </a:spcAft>
              <a:buNone/>
            </a:pPr>
            <a:r>
              <a:t/>
            </a:r>
            <a:endParaRPr b="1" sz="4400">
              <a:solidFill>
                <a:schemeClr val="lt1"/>
              </a:solidFill>
              <a:latin typeface="Arial"/>
              <a:ea typeface="Arial"/>
              <a:cs typeface="Arial"/>
              <a:sym typeface="Arial"/>
            </a:endParaRPr>
          </a:p>
          <a:p>
            <a:pPr indent="0" lvl="0" marL="0" marR="0" rtl="0" algn="l">
              <a:spcBef>
                <a:spcPts val="0"/>
              </a:spcBef>
              <a:spcAft>
                <a:spcPts val="0"/>
              </a:spcAft>
              <a:buNone/>
            </a:pPr>
            <a:r>
              <a:rPr lang="en-US" sz="3200">
                <a:solidFill>
                  <a:srgbClr val="3F3F3F"/>
                </a:solidFill>
                <a:latin typeface="Arial"/>
                <a:ea typeface="Arial"/>
                <a:cs typeface="Arial"/>
                <a:sym typeface="Arial"/>
              </a:rPr>
              <a:t>In preparation for the 2024-2025 Budget Development (January–March 2024), the GO Team needs to rank its Strategic Plan Priorities. Use the next slide to capture the priority ranking.</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3"/>
          <p:cNvSpPr txBox="1"/>
          <p:nvPr/>
        </p:nvSpPr>
        <p:spPr>
          <a:xfrm>
            <a:off x="68365" y="76912"/>
            <a:ext cx="8289421" cy="1700613"/>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Strategic Plan</a:t>
            </a:r>
            <a:endParaRPr/>
          </a:p>
          <a:p>
            <a:pPr indent="0" lvl="0" marL="0" marR="0" rtl="0" algn="ctr">
              <a:lnSpc>
                <a:spcPct val="90000"/>
              </a:lnSpc>
              <a:spcBef>
                <a:spcPts val="0"/>
              </a:spcBef>
              <a:spcAft>
                <a:spcPts val="0"/>
              </a:spcAft>
              <a:buClr>
                <a:schemeClr val="accent2"/>
              </a:buClr>
              <a:buSzPts val="6000"/>
              <a:buFont typeface="Arial"/>
              <a:buNone/>
            </a:pPr>
            <a:r>
              <a:rPr b="1" lang="en-US" sz="6000">
                <a:solidFill>
                  <a:schemeClr val="accent2"/>
                </a:solidFill>
                <a:latin typeface="Arial"/>
                <a:ea typeface="Arial"/>
                <a:cs typeface="Arial"/>
                <a:sym typeface="Arial"/>
              </a:rPr>
              <a:t>Priority Ranking</a:t>
            </a:r>
            <a:endParaRPr/>
          </a:p>
        </p:txBody>
      </p:sp>
      <p:sp>
        <p:nvSpPr>
          <p:cNvPr id="400" name="Google Shape;400;p23"/>
          <p:cNvSpPr txBox="1"/>
          <p:nvPr/>
        </p:nvSpPr>
        <p:spPr>
          <a:xfrm>
            <a:off x="470017" y="2144995"/>
            <a:ext cx="7486115" cy="369332"/>
          </a:xfrm>
          <a:prstGeom prst="rect">
            <a:avLst/>
          </a:prstGeom>
          <a:noFill/>
          <a:ln>
            <a:noFill/>
          </a:ln>
        </p:spPr>
        <p:txBody>
          <a:bodyPr anchorCtr="0" anchor="t" bIns="45700" lIns="91425" spcFirstLastPara="1" rIns="91425" wrap="square" tIns="45700">
            <a:spAutoFit/>
          </a:bodyPr>
          <a:lstStyle/>
          <a:p>
            <a:pPr indent="-228600" lvl="0" marL="34290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p:txBody>
      </p:sp>
      <p:sp>
        <p:nvSpPr>
          <p:cNvPr id="401" name="Google Shape;401;p23"/>
          <p:cNvSpPr txBox="1"/>
          <p:nvPr/>
        </p:nvSpPr>
        <p:spPr>
          <a:xfrm>
            <a:off x="1351901" y="1775663"/>
            <a:ext cx="606247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Insert the school’s priorities from Higher to Lower</a:t>
            </a:r>
            <a:endParaRPr/>
          </a:p>
        </p:txBody>
      </p:sp>
      <p:sp>
        <p:nvSpPr>
          <p:cNvPr id="402" name="Google Shape;402;p23"/>
          <p:cNvSpPr txBox="1"/>
          <p:nvPr/>
        </p:nvSpPr>
        <p:spPr>
          <a:xfrm>
            <a:off x="1143649" y="2512465"/>
            <a:ext cx="6992339" cy="36933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 </a:t>
            </a:r>
            <a:endParaRPr/>
          </a:p>
        </p:txBody>
      </p:sp>
      <p:sp>
        <p:nvSpPr>
          <p:cNvPr id="403" name="Google Shape;403;p23"/>
          <p:cNvSpPr/>
          <p:nvPr/>
        </p:nvSpPr>
        <p:spPr>
          <a:xfrm>
            <a:off x="392649" y="2587752"/>
            <a:ext cx="502920" cy="3538728"/>
          </a:xfrm>
          <a:prstGeom prst="downArrow">
            <a:avLst>
              <a:gd fmla="val 50000" name="adj1"/>
              <a:gd fmla="val 50000" name="adj2"/>
            </a:avLst>
          </a:prstGeom>
          <a:solidFill>
            <a:schemeClr val="accent1"/>
          </a:solidFill>
          <a:ln cap="flat" cmpd="sng" w="12700">
            <a:solidFill>
              <a:srgbClr val="5414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4" name="Google Shape;404;p23"/>
          <p:cNvSpPr txBox="1"/>
          <p:nvPr/>
        </p:nvSpPr>
        <p:spPr>
          <a:xfrm>
            <a:off x="260029" y="2263641"/>
            <a:ext cx="76815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Higher</a:t>
            </a:r>
            <a:endParaRPr/>
          </a:p>
        </p:txBody>
      </p:sp>
      <p:sp>
        <p:nvSpPr>
          <p:cNvPr id="405" name="Google Shape;405;p23"/>
          <p:cNvSpPr txBox="1"/>
          <p:nvPr/>
        </p:nvSpPr>
        <p:spPr>
          <a:xfrm>
            <a:off x="285003" y="6126480"/>
            <a:ext cx="71821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3"/>
                </a:solidFill>
                <a:latin typeface="Arial"/>
                <a:ea typeface="Arial"/>
                <a:cs typeface="Arial"/>
                <a:sym typeface="Arial"/>
              </a:rPr>
              <a:t>Lower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4"/>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rPr lang="en-US"/>
              <a:t>Action on the</a:t>
            </a:r>
            <a:br>
              <a:rPr lang="en-US"/>
            </a:br>
            <a:r>
              <a:rPr lang="en-US"/>
              <a:t>Strategic Plan Priorities</a:t>
            </a:r>
            <a:endParaRPr/>
          </a:p>
        </p:txBody>
      </p:sp>
      <p:sp>
        <p:nvSpPr>
          <p:cNvPr id="411" name="Google Shape;411;p24"/>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2" name="Google Shape;412;p24"/>
          <p:cNvSpPr txBox="1"/>
          <p:nvPr>
            <p:ph idx="1" type="body"/>
          </p:nvPr>
        </p:nvSpPr>
        <p:spPr>
          <a:xfrm>
            <a:off x="1167492" y="2478025"/>
            <a:ext cx="8387988" cy="37030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3200"/>
              <a:buNone/>
            </a:pPr>
            <a:r>
              <a:rPr lang="en-US" sz="3200">
                <a:solidFill>
                  <a:srgbClr val="3F3F3F"/>
                </a:solidFill>
              </a:rPr>
              <a:t>The GO Team needs to </a:t>
            </a:r>
            <a:r>
              <a:rPr b="1" lang="en-US" sz="3200">
                <a:solidFill>
                  <a:schemeClr val="accent3"/>
                </a:solidFill>
              </a:rPr>
              <a:t>TAKE ACTION (vote)</a:t>
            </a:r>
            <a:r>
              <a:rPr lang="en-US" sz="3200">
                <a:solidFill>
                  <a:schemeClr val="accent3"/>
                </a:solidFill>
              </a:rPr>
              <a:t> </a:t>
            </a:r>
            <a:r>
              <a:rPr lang="en-US" sz="3200">
                <a:solidFill>
                  <a:srgbClr val="3F3F3F"/>
                </a:solidFill>
              </a:rPr>
              <a:t>on its ranked Strategic Plan Priorities. After the motion and a second, the GO Team may have additional discussion. Once discussion is concluded, the GO Team will vote.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5"/>
          <p:cNvSpPr txBox="1"/>
          <p:nvPr>
            <p:ph type="ctrTitle"/>
          </p:nvPr>
        </p:nvSpPr>
        <p:spPr>
          <a:xfrm>
            <a:off x="1087864" y="444281"/>
            <a:ext cx="7261525" cy="1176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going</a:t>
            </a:r>
            <a:endParaRPr/>
          </a:p>
        </p:txBody>
      </p:sp>
      <p:sp>
        <p:nvSpPr>
          <p:cNvPr id="418" name="Google Shape;418;p25"/>
          <p:cNvSpPr txBox="1"/>
          <p:nvPr>
            <p:ph idx="1" type="subTitle"/>
          </p:nvPr>
        </p:nvSpPr>
        <p:spPr>
          <a:xfrm>
            <a:off x="1087865" y="1961198"/>
            <a:ext cx="6318776" cy="22541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US" sz="2400"/>
              <a:t>At our next meeting we will begin the discussion of the 2024-2025 budget. </a:t>
            </a:r>
            <a:endParaRPr/>
          </a:p>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0"/>
              </a:spcBef>
              <a:spcAft>
                <a:spcPts val="0"/>
              </a:spcAft>
              <a:buClr>
                <a:schemeClr val="dk1"/>
              </a:buClr>
              <a:buSzPts val="2400"/>
              <a:buNone/>
            </a:pPr>
            <a:r>
              <a:rPr lang="en-US" sz="2400"/>
              <a:t>Let me or the Chair know of any additional information you need for our future discussion.</a:t>
            </a:r>
            <a:endParaRPr/>
          </a:p>
        </p:txBody>
      </p:sp>
      <p:sp>
        <p:nvSpPr>
          <p:cNvPr id="419" name="Google Shape;419;p25"/>
          <p:cNvSpPr txBox="1"/>
          <p:nvPr>
            <p:ph idx="12" type="sldNum"/>
          </p:nvPr>
        </p:nvSpPr>
        <p:spPr>
          <a:xfrm>
            <a:off x="90678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6"/>
          <p:cNvSpPr txBox="1"/>
          <p:nvPr>
            <p:ph type="ctrTitle"/>
          </p:nvPr>
        </p:nvSpPr>
        <p:spPr>
          <a:xfrm>
            <a:off x="1167494" y="1122363"/>
            <a:ext cx="6220278"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rial"/>
              <a:buNone/>
            </a:pPr>
            <a:r>
              <a:rPr lang="en-US"/>
              <a:t>Thank you</a:t>
            </a:r>
            <a:endParaRPr/>
          </a:p>
        </p:txBody>
      </p:sp>
      <p:sp>
        <p:nvSpPr>
          <p:cNvPr id="425" name="Google Shape;425;p26"/>
          <p:cNvSpPr txBox="1"/>
          <p:nvPr>
            <p:ph idx="4294967295" type="sldNum"/>
          </p:nvPr>
        </p:nvSpPr>
        <p:spPr>
          <a:xfrm>
            <a:off x="11341100" y="6356350"/>
            <a:ext cx="8509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
          <p:cNvSpPr txBox="1"/>
          <p:nvPr/>
        </p:nvSpPr>
        <p:spPr>
          <a:xfrm>
            <a:off x="2042809"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1</a:t>
            </a:r>
            <a:endParaRPr/>
          </a:p>
        </p:txBody>
      </p:sp>
      <p:sp>
        <p:nvSpPr>
          <p:cNvPr id="192" name="Google Shape;192;p3"/>
          <p:cNvSpPr txBox="1"/>
          <p:nvPr/>
        </p:nvSpPr>
        <p:spPr>
          <a:xfrm>
            <a:off x="40022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2</a:t>
            </a:r>
            <a:endParaRPr/>
          </a:p>
        </p:txBody>
      </p:sp>
      <p:sp>
        <p:nvSpPr>
          <p:cNvPr id="193" name="Google Shape;193;p3"/>
          <p:cNvSpPr txBox="1"/>
          <p:nvPr/>
        </p:nvSpPr>
        <p:spPr>
          <a:xfrm>
            <a:off x="59326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3</a:t>
            </a:r>
            <a:endParaRPr/>
          </a:p>
        </p:txBody>
      </p:sp>
      <p:sp>
        <p:nvSpPr>
          <p:cNvPr id="194" name="Google Shape;194;p3"/>
          <p:cNvSpPr txBox="1"/>
          <p:nvPr/>
        </p:nvSpPr>
        <p:spPr>
          <a:xfrm>
            <a:off x="7863038"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4</a:t>
            </a:r>
            <a:endParaRPr/>
          </a:p>
        </p:txBody>
      </p:sp>
      <p:sp>
        <p:nvSpPr>
          <p:cNvPr id="195" name="Google Shape;195;p3"/>
          <p:cNvSpPr txBox="1"/>
          <p:nvPr/>
        </p:nvSpPr>
        <p:spPr>
          <a:xfrm>
            <a:off x="9807953" y="2674641"/>
            <a:ext cx="3501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lt1"/>
                </a:solidFill>
                <a:latin typeface="Arial"/>
                <a:ea typeface="Arial"/>
                <a:cs typeface="Arial"/>
                <a:sym typeface="Arial"/>
              </a:rPr>
              <a:t>5</a:t>
            </a:r>
            <a:endParaRPr/>
          </a:p>
        </p:txBody>
      </p:sp>
      <p:sp>
        <p:nvSpPr>
          <p:cNvPr id="196" name="Google Shape;196;p3"/>
          <p:cNvSpPr txBox="1"/>
          <p:nvPr>
            <p:ph type="title"/>
          </p:nvPr>
        </p:nvSpPr>
        <p:spPr>
          <a:xfrm>
            <a:off x="172491" y="199336"/>
            <a:ext cx="629667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4800"/>
              <a:buFont typeface="Arial"/>
              <a:buNone/>
            </a:pPr>
            <a:r>
              <a:rPr lang="en-US">
                <a:solidFill>
                  <a:schemeClr val="dk2"/>
                </a:solidFill>
              </a:rPr>
              <a:t>Timeline for GO Teams</a:t>
            </a:r>
            <a:endParaRPr/>
          </a:p>
        </p:txBody>
      </p:sp>
      <p:sp>
        <p:nvSpPr>
          <p:cNvPr id="197" name="Google Shape;197;p3"/>
          <p:cNvSpPr txBox="1"/>
          <p:nvPr>
            <p:ph idx="12" type="sldNum"/>
          </p:nvPr>
        </p:nvSpPr>
        <p:spPr>
          <a:xfrm>
            <a:off x="10153276" y="6356350"/>
            <a:ext cx="165772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98" name="Google Shape;198;p3"/>
          <p:cNvGrpSpPr/>
          <p:nvPr/>
        </p:nvGrpSpPr>
        <p:grpSpPr>
          <a:xfrm>
            <a:off x="1001704" y="2340738"/>
            <a:ext cx="10188590" cy="2650626"/>
            <a:chOff x="3484" y="517200"/>
            <a:chExt cx="10188590" cy="2650626"/>
          </a:xfrm>
        </p:grpSpPr>
        <p:sp>
          <p:nvSpPr>
            <p:cNvPr id="199" name="Google Shape;199;p3"/>
            <p:cNvSpPr/>
            <p:nvPr/>
          </p:nvSpPr>
          <p:spPr>
            <a:xfrm>
              <a:off x="3484" y="517200"/>
              <a:ext cx="1886775" cy="2641486"/>
            </a:xfrm>
            <a:prstGeom prst="rect">
              <a:avLst/>
            </a:prstGeom>
            <a:solidFill>
              <a:srgbClr val="FCF5D8">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txBox="1"/>
            <p:nvPr/>
          </p:nvSpPr>
          <p:spPr>
            <a:xfrm>
              <a:off x="3484"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cap="none" strike="noStrike">
                  <a:solidFill>
                    <a:srgbClr val="000000"/>
                  </a:solidFill>
                  <a:latin typeface="Avenir"/>
                  <a:ea typeface="Avenir"/>
                  <a:cs typeface="Avenir"/>
                  <a:sym typeface="Avenir"/>
                </a:rPr>
                <a:t>Fall 2021</a:t>
              </a:r>
              <a:endParaRPr/>
            </a:p>
            <a:p>
              <a:pPr indent="0" lvl="0" marL="0" marR="0" rtl="0" algn="l">
                <a:lnSpc>
                  <a:spcPct val="90000"/>
                </a:lnSpc>
                <a:spcBef>
                  <a:spcPts val="385"/>
                </a:spcBef>
                <a:spcAft>
                  <a:spcPts val="0"/>
                </a:spcAft>
                <a:buClr>
                  <a:srgbClr val="000000"/>
                </a:buClr>
                <a:buSzPts val="1100"/>
                <a:buFont typeface="Avenir"/>
                <a:buNone/>
              </a:pPr>
              <a:r>
                <a:rPr b="0" i="0" lang="en-US" sz="1100" u="none" cap="none" strike="noStrike">
                  <a:solidFill>
                    <a:srgbClr val="000000"/>
                  </a:solidFill>
                  <a:latin typeface="Avenir"/>
                  <a:ea typeface="Avenir"/>
                  <a:cs typeface="Avenir"/>
                  <a:sym typeface="Avenir"/>
                </a:rPr>
                <a:t>GO Team Developed 2021-2025 Strategic Plan</a:t>
              </a:r>
              <a:endParaRPr b="0" i="0" sz="1100" u="none" cap="none" strike="noStrike">
                <a:solidFill>
                  <a:srgbClr val="000000"/>
                </a:solidFill>
                <a:latin typeface="Avenir"/>
                <a:ea typeface="Avenir"/>
                <a:cs typeface="Avenir"/>
                <a:sym typeface="Avenir"/>
              </a:endParaRPr>
            </a:p>
          </p:txBody>
        </p:sp>
        <p:sp>
          <p:nvSpPr>
            <p:cNvPr id="201" name="Google Shape;201;p3"/>
            <p:cNvSpPr/>
            <p:nvPr/>
          </p:nvSpPr>
          <p:spPr>
            <a:xfrm>
              <a:off x="550649" y="781349"/>
              <a:ext cx="792445" cy="792445"/>
            </a:xfrm>
            <a:prstGeom prst="ellipse">
              <a:avLst/>
            </a:prstGeom>
            <a:solidFill>
              <a:srgbClr val="F3C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txBox="1"/>
            <p:nvPr/>
          </p:nvSpPr>
          <p:spPr>
            <a:xfrm>
              <a:off x="666700"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US" sz="3800" u="none" cap="none" strike="noStrike">
                  <a:solidFill>
                    <a:srgbClr val="FFFFFF"/>
                  </a:solidFill>
                  <a:latin typeface="Avenir"/>
                  <a:ea typeface="Avenir"/>
                  <a:cs typeface="Avenir"/>
                  <a:sym typeface="Avenir"/>
                </a:rPr>
                <a:t>1</a:t>
              </a:r>
              <a:endParaRPr/>
            </a:p>
          </p:txBody>
        </p:sp>
        <p:sp>
          <p:nvSpPr>
            <p:cNvPr id="203" name="Google Shape;203;p3"/>
            <p:cNvSpPr/>
            <p:nvPr/>
          </p:nvSpPr>
          <p:spPr>
            <a:xfrm>
              <a:off x="3484" y="3158615"/>
              <a:ext cx="1886775" cy="72"/>
            </a:xfrm>
            <a:prstGeom prst="rect">
              <a:avLst/>
            </a:prstGeom>
            <a:solidFill>
              <a:srgbClr val="A92791"/>
            </a:solidFill>
            <a:ln cap="flat" cmpd="sng" w="12700">
              <a:solidFill>
                <a:srgbClr val="F3CF4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078938" y="517200"/>
              <a:ext cx="1886775" cy="2641486"/>
            </a:xfrm>
            <a:prstGeom prst="rect">
              <a:avLst/>
            </a:prstGeom>
            <a:solidFill>
              <a:srgbClr val="F8E4C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txBox="1"/>
            <p:nvPr/>
          </p:nvSpPr>
          <p:spPr>
            <a:xfrm>
              <a:off x="2078938"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cap="none" strike="noStrike">
                  <a:solidFill>
                    <a:srgbClr val="000000"/>
                  </a:solidFill>
                  <a:latin typeface="Avenir"/>
                  <a:ea typeface="Avenir"/>
                  <a:cs typeface="Avenir"/>
                  <a:sym typeface="Avenir"/>
                </a:rPr>
                <a:t>Summer 2023</a:t>
              </a:r>
              <a:endParaRPr/>
            </a:p>
            <a:p>
              <a:pPr indent="0" lvl="0" marL="0" marR="0" rtl="0" algn="l">
                <a:lnSpc>
                  <a:spcPct val="90000"/>
                </a:lnSpc>
                <a:spcBef>
                  <a:spcPts val="385"/>
                </a:spcBef>
                <a:spcAft>
                  <a:spcPts val="0"/>
                </a:spcAft>
                <a:buClr>
                  <a:srgbClr val="000000"/>
                </a:buClr>
                <a:buSzPts val="1100"/>
                <a:buFont typeface="Avenir"/>
                <a:buNone/>
              </a:pPr>
              <a:r>
                <a:rPr b="0" i="0" lang="en-US" sz="1100" u="none" cap="none" strike="noStrike">
                  <a:solidFill>
                    <a:srgbClr val="000000"/>
                  </a:solidFill>
                  <a:latin typeface="Avenir"/>
                  <a:ea typeface="Avenir"/>
                  <a:cs typeface="Avenir"/>
                  <a:sym typeface="Avenir"/>
                </a:rPr>
                <a:t>School Leadership completed Needs Assessment and defined overarching needs for SY23-24</a:t>
              </a:r>
              <a:endParaRPr/>
            </a:p>
          </p:txBody>
        </p:sp>
        <p:sp>
          <p:nvSpPr>
            <p:cNvPr id="206" name="Google Shape;206;p3"/>
            <p:cNvSpPr/>
            <p:nvPr/>
          </p:nvSpPr>
          <p:spPr>
            <a:xfrm>
              <a:off x="2626103" y="781349"/>
              <a:ext cx="792445" cy="792445"/>
            </a:xfrm>
            <a:prstGeom prst="ellipse">
              <a:avLst/>
            </a:prstGeom>
            <a:solidFill>
              <a:srgbClr val="D47B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txBox="1"/>
            <p:nvPr/>
          </p:nvSpPr>
          <p:spPr>
            <a:xfrm>
              <a:off x="2742154"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US" sz="3800" u="none" cap="none" strike="noStrike">
                  <a:solidFill>
                    <a:srgbClr val="FFFFFF"/>
                  </a:solidFill>
                  <a:latin typeface="Avenir"/>
                  <a:ea typeface="Avenir"/>
                  <a:cs typeface="Avenir"/>
                  <a:sym typeface="Avenir"/>
                </a:rPr>
                <a:t>2</a:t>
              </a:r>
              <a:endParaRPr/>
            </a:p>
          </p:txBody>
        </p:sp>
        <p:sp>
          <p:nvSpPr>
            <p:cNvPr id="208" name="Google Shape;208;p3"/>
            <p:cNvSpPr/>
            <p:nvPr/>
          </p:nvSpPr>
          <p:spPr>
            <a:xfrm>
              <a:off x="2078938" y="3158615"/>
              <a:ext cx="1886775" cy="72"/>
            </a:xfrm>
            <a:prstGeom prst="rect">
              <a:avLst/>
            </a:prstGeom>
            <a:solidFill>
              <a:srgbClr val="A92791"/>
            </a:solidFill>
            <a:ln cap="flat" cmpd="sng" w="12700">
              <a:solidFill>
                <a:srgbClr val="D47B2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4154392" y="517200"/>
              <a:ext cx="1886775" cy="2641486"/>
            </a:xfrm>
            <a:prstGeom prst="rect">
              <a:avLst/>
            </a:prstGeom>
            <a:solidFill>
              <a:srgbClr val="BAF0FF">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txBox="1"/>
            <p:nvPr/>
          </p:nvSpPr>
          <p:spPr>
            <a:xfrm>
              <a:off x="4154392"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cap="none" strike="noStrike">
                  <a:solidFill>
                    <a:srgbClr val="000000"/>
                  </a:solidFill>
                  <a:latin typeface="Avenir"/>
                  <a:ea typeface="Avenir"/>
                  <a:cs typeface="Avenir"/>
                  <a:sym typeface="Avenir"/>
                </a:rPr>
                <a:t>August 2023</a:t>
              </a:r>
              <a:endParaRPr/>
            </a:p>
            <a:p>
              <a:pPr indent="0" lvl="0" marL="0" marR="0" rtl="0" algn="l">
                <a:lnSpc>
                  <a:spcPct val="90000"/>
                </a:lnSpc>
                <a:spcBef>
                  <a:spcPts val="385"/>
                </a:spcBef>
                <a:spcAft>
                  <a:spcPts val="0"/>
                </a:spcAft>
                <a:buClr>
                  <a:srgbClr val="000000"/>
                </a:buClr>
                <a:buSzPts val="1100"/>
                <a:buFont typeface="Avenir"/>
                <a:buNone/>
              </a:pPr>
              <a:r>
                <a:rPr b="0" i="0" lang="en-US" sz="1100" u="none" cap="none" strike="noStrike">
                  <a:solidFill>
                    <a:srgbClr val="000000"/>
                  </a:solidFill>
                  <a:latin typeface="Avenir"/>
                  <a:ea typeface="Avenir"/>
                  <a:cs typeface="Avenir"/>
                  <a:sym typeface="Avenir"/>
                </a:rPr>
                <a:t>School Leadership completed 2023-2024 Continuous Improvement Plan</a:t>
              </a:r>
              <a:endParaRPr/>
            </a:p>
          </p:txBody>
        </p:sp>
        <p:sp>
          <p:nvSpPr>
            <p:cNvPr id="211" name="Google Shape;211;p3"/>
            <p:cNvSpPr/>
            <p:nvPr/>
          </p:nvSpPr>
          <p:spPr>
            <a:xfrm>
              <a:off x="4701557" y="781349"/>
              <a:ext cx="792445" cy="792445"/>
            </a:xfrm>
            <a:prstGeom prst="ellipse">
              <a:avLst/>
            </a:prstGeom>
            <a:solidFill>
              <a:srgbClr val="008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txBox="1"/>
            <p:nvPr/>
          </p:nvSpPr>
          <p:spPr>
            <a:xfrm>
              <a:off x="4817608"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US" sz="3800" u="none" cap="none" strike="noStrike">
                  <a:solidFill>
                    <a:srgbClr val="FFFFFF"/>
                  </a:solidFill>
                  <a:latin typeface="Avenir"/>
                  <a:ea typeface="Avenir"/>
                  <a:cs typeface="Avenir"/>
                  <a:sym typeface="Avenir"/>
                </a:rPr>
                <a:t>3</a:t>
              </a:r>
              <a:endParaRPr/>
            </a:p>
          </p:txBody>
        </p:sp>
        <p:sp>
          <p:nvSpPr>
            <p:cNvPr id="213" name="Google Shape;213;p3"/>
            <p:cNvSpPr/>
            <p:nvPr/>
          </p:nvSpPr>
          <p:spPr>
            <a:xfrm>
              <a:off x="4154392" y="3158615"/>
              <a:ext cx="1886775" cy="72"/>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6212751" y="526340"/>
              <a:ext cx="1886775" cy="2641486"/>
            </a:xfrm>
            <a:prstGeom prst="rect">
              <a:avLst/>
            </a:prstGeom>
            <a:solidFill>
              <a:srgbClr val="F3CDED">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txBox="1"/>
            <p:nvPr/>
          </p:nvSpPr>
          <p:spPr>
            <a:xfrm>
              <a:off x="6212751" y="153010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cap="none" strike="noStrike">
                  <a:solidFill>
                    <a:srgbClr val="000000"/>
                  </a:solidFill>
                  <a:latin typeface="Avenir"/>
                  <a:ea typeface="Avenir"/>
                  <a:cs typeface="Avenir"/>
                  <a:sym typeface="Avenir"/>
                </a:rPr>
                <a:t>Sept. – Dec. 2023</a:t>
              </a:r>
              <a:endParaRPr/>
            </a:p>
            <a:p>
              <a:pPr indent="0" lvl="0" marL="0" marR="0" rtl="0" algn="l">
                <a:lnSpc>
                  <a:spcPct val="90000"/>
                </a:lnSpc>
                <a:spcBef>
                  <a:spcPts val="385"/>
                </a:spcBef>
                <a:spcAft>
                  <a:spcPts val="0"/>
                </a:spcAft>
                <a:buClr>
                  <a:srgbClr val="000000"/>
                </a:buClr>
                <a:buSzPts val="1100"/>
                <a:buFont typeface="Avenir"/>
                <a:buNone/>
              </a:pPr>
              <a:r>
                <a:rPr b="0" i="0" lang="en-US" sz="1100" u="none" cap="none" strike="noStrike">
                  <a:solidFill>
                    <a:srgbClr val="000000"/>
                  </a:solidFill>
                  <a:latin typeface="Avenir"/>
                  <a:ea typeface="Avenir"/>
                  <a:cs typeface="Avenir"/>
                  <a:sym typeface="Avenir"/>
                </a:rPr>
                <a:t>Utilizing current data, the </a:t>
              </a:r>
              <a:r>
                <a:rPr b="1" i="0" lang="en-US" sz="1100" u="none" cap="none" strike="noStrike">
                  <a:solidFill>
                    <a:srgbClr val="000000"/>
                  </a:solidFill>
                  <a:latin typeface="Avenir"/>
                  <a:ea typeface="Avenir"/>
                  <a:cs typeface="Avenir"/>
                  <a:sym typeface="Avenir"/>
                </a:rPr>
                <a:t>GO Team </a:t>
              </a:r>
              <a:r>
                <a:rPr b="0" i="0" lang="en-US" sz="1100" u="none" cap="none" strike="noStrike">
                  <a:solidFill>
                    <a:srgbClr val="000000"/>
                  </a:solidFill>
                  <a:latin typeface="Avenir"/>
                  <a:ea typeface="Avenir"/>
                  <a:cs typeface="Avenir"/>
                  <a:sym typeface="Avenir"/>
                </a:rPr>
                <a:t>will review &amp; possibly update the school strategic priorities and plan </a:t>
              </a:r>
              <a:endParaRPr/>
            </a:p>
          </p:txBody>
        </p:sp>
        <p:sp>
          <p:nvSpPr>
            <p:cNvPr id="216" name="Google Shape;216;p3"/>
            <p:cNvSpPr/>
            <p:nvPr/>
          </p:nvSpPr>
          <p:spPr>
            <a:xfrm>
              <a:off x="6777010" y="781349"/>
              <a:ext cx="792445" cy="792445"/>
            </a:xfrm>
            <a:prstGeom prst="ellipse">
              <a:avLst/>
            </a:prstGeom>
            <a:solidFill>
              <a:srgbClr val="A92A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txBox="1"/>
            <p:nvPr/>
          </p:nvSpPr>
          <p:spPr>
            <a:xfrm>
              <a:off x="6893061"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US" sz="3800" u="none" cap="none" strike="noStrike">
                  <a:solidFill>
                    <a:srgbClr val="FFFFFF"/>
                  </a:solidFill>
                  <a:latin typeface="Avenir"/>
                  <a:ea typeface="Avenir"/>
                  <a:cs typeface="Avenir"/>
                  <a:sym typeface="Avenir"/>
                </a:rPr>
                <a:t>4</a:t>
              </a:r>
              <a:endParaRPr/>
            </a:p>
          </p:txBody>
        </p:sp>
        <p:sp>
          <p:nvSpPr>
            <p:cNvPr id="218" name="Google Shape;218;p3"/>
            <p:cNvSpPr/>
            <p:nvPr/>
          </p:nvSpPr>
          <p:spPr>
            <a:xfrm>
              <a:off x="6229845" y="3158615"/>
              <a:ext cx="1886775" cy="72"/>
            </a:xfrm>
            <a:prstGeom prst="rect">
              <a:avLst/>
            </a:prstGeom>
            <a:solidFill>
              <a:srgbClr val="0083A9"/>
            </a:solidFill>
            <a:ln cap="flat" cmpd="sng" w="12700">
              <a:solidFill>
                <a:srgbClr val="A92A9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8305299" y="517200"/>
              <a:ext cx="1886775" cy="2641486"/>
            </a:xfrm>
            <a:prstGeom prst="rect">
              <a:avLst/>
            </a:prstGeom>
            <a:solidFill>
              <a:srgbClr val="C3F6D1">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txBox="1"/>
            <p:nvPr/>
          </p:nvSpPr>
          <p:spPr>
            <a:xfrm>
              <a:off x="8305299" y="1520965"/>
              <a:ext cx="1886775" cy="1584891"/>
            </a:xfrm>
            <a:prstGeom prst="rect">
              <a:avLst/>
            </a:prstGeom>
            <a:noFill/>
            <a:ln>
              <a:noFill/>
            </a:ln>
          </p:spPr>
          <p:txBody>
            <a:bodyPr anchorCtr="0" anchor="t" bIns="330200" lIns="147100" spcFirstLastPara="1" rIns="147100" wrap="square" tIns="330200">
              <a:noAutofit/>
            </a:bodyPr>
            <a:lstStyle/>
            <a:p>
              <a:pPr indent="0" lvl="0" marL="0" marR="0" rtl="0" algn="l">
                <a:lnSpc>
                  <a:spcPct val="90000"/>
                </a:lnSpc>
                <a:spcBef>
                  <a:spcPts val="0"/>
                </a:spcBef>
                <a:spcAft>
                  <a:spcPts val="0"/>
                </a:spcAft>
                <a:buClr>
                  <a:srgbClr val="000000"/>
                </a:buClr>
                <a:buSzPts val="1100"/>
                <a:buFont typeface="Avenir"/>
                <a:buNone/>
              </a:pPr>
              <a:r>
                <a:rPr b="1" i="0" lang="en-US" sz="1100" u="sng" cap="none" strike="noStrike">
                  <a:solidFill>
                    <a:srgbClr val="000000"/>
                  </a:solidFill>
                  <a:latin typeface="Avenir"/>
                  <a:ea typeface="Avenir"/>
                  <a:cs typeface="Avenir"/>
                  <a:sym typeface="Avenir"/>
                </a:rPr>
                <a:t>Before Winter Break</a:t>
              </a:r>
              <a:endParaRPr/>
            </a:p>
            <a:p>
              <a:pPr indent="0" lvl="0" marL="0" marR="0" rtl="0" algn="l">
                <a:lnSpc>
                  <a:spcPct val="90000"/>
                </a:lnSpc>
                <a:spcBef>
                  <a:spcPts val="385"/>
                </a:spcBef>
                <a:spcAft>
                  <a:spcPts val="0"/>
                </a:spcAft>
                <a:buClr>
                  <a:srgbClr val="000000"/>
                </a:buClr>
                <a:buSzPts val="1100"/>
                <a:buFont typeface="Avenir"/>
                <a:buNone/>
              </a:pPr>
              <a:r>
                <a:rPr b="1" i="0" lang="en-US" sz="1100" u="none" cap="none" strike="noStrike">
                  <a:solidFill>
                    <a:srgbClr val="000000"/>
                  </a:solidFill>
                  <a:latin typeface="Avenir"/>
                  <a:ea typeface="Avenir"/>
                  <a:cs typeface="Avenir"/>
                  <a:sym typeface="Avenir"/>
                </a:rPr>
                <a:t>GO Team </a:t>
              </a:r>
              <a:r>
                <a:rPr b="0" i="0" lang="en-US" sz="1100" u="none" cap="none" strike="noStrike">
                  <a:solidFill>
                    <a:srgbClr val="000000"/>
                  </a:solidFill>
                  <a:latin typeface="Avenir"/>
                  <a:ea typeface="Avenir"/>
                  <a:cs typeface="Avenir"/>
                  <a:sym typeface="Avenir"/>
                </a:rPr>
                <a:t>will take action (vote) on the school’s strategic plan and vote on the ranked strategic plan priorities for SY24-25 budget discussions.</a:t>
              </a:r>
              <a:endParaRPr/>
            </a:p>
          </p:txBody>
        </p:sp>
        <p:sp>
          <p:nvSpPr>
            <p:cNvPr id="221" name="Google Shape;221;p3"/>
            <p:cNvSpPr/>
            <p:nvPr/>
          </p:nvSpPr>
          <p:spPr>
            <a:xfrm>
              <a:off x="8852464" y="781349"/>
              <a:ext cx="792445" cy="792445"/>
            </a:xfrm>
            <a:prstGeom prst="ellipse">
              <a:avLst/>
            </a:prstGeom>
            <a:solidFill>
              <a:srgbClr val="1598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txBox="1"/>
            <p:nvPr/>
          </p:nvSpPr>
          <p:spPr>
            <a:xfrm>
              <a:off x="8968515" y="897400"/>
              <a:ext cx="560343" cy="560343"/>
            </a:xfrm>
            <a:prstGeom prst="rect">
              <a:avLst/>
            </a:prstGeom>
            <a:noFill/>
            <a:ln>
              <a:noFill/>
            </a:ln>
          </p:spPr>
          <p:txBody>
            <a:bodyPr anchorCtr="0" anchor="ctr" bIns="12700" lIns="61775" spcFirstLastPara="1" rIns="61775" wrap="square" tIns="12700">
              <a:noAutofit/>
            </a:bodyPr>
            <a:lstStyle/>
            <a:p>
              <a:pPr indent="0" lvl="0" marL="0" marR="0" rtl="0" algn="ctr">
                <a:lnSpc>
                  <a:spcPct val="90000"/>
                </a:lnSpc>
                <a:spcBef>
                  <a:spcPts val="0"/>
                </a:spcBef>
                <a:spcAft>
                  <a:spcPts val="0"/>
                </a:spcAft>
                <a:buClr>
                  <a:srgbClr val="FFFFFF"/>
                </a:buClr>
                <a:buSzPts val="3800"/>
                <a:buFont typeface="Avenir"/>
                <a:buNone/>
              </a:pPr>
              <a:r>
                <a:rPr b="0" i="0" lang="en-US" sz="3800" u="none" cap="none" strike="noStrike">
                  <a:solidFill>
                    <a:srgbClr val="FFFFFF"/>
                  </a:solidFill>
                  <a:latin typeface="Avenir"/>
                  <a:ea typeface="Avenir"/>
                  <a:cs typeface="Avenir"/>
                  <a:sym typeface="Avenir"/>
                </a:rPr>
                <a:t>5</a:t>
              </a:r>
              <a:endParaRPr/>
            </a:p>
          </p:txBody>
        </p:sp>
        <p:sp>
          <p:nvSpPr>
            <p:cNvPr id="223" name="Google Shape;223;p3"/>
            <p:cNvSpPr/>
            <p:nvPr/>
          </p:nvSpPr>
          <p:spPr>
            <a:xfrm>
              <a:off x="8305299" y="3158615"/>
              <a:ext cx="1886775" cy="72"/>
            </a:xfrm>
            <a:prstGeom prst="rect">
              <a:avLst/>
            </a:prstGeom>
            <a:solidFill>
              <a:srgbClr val="129836"/>
            </a:solid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3"/>
          <p:cNvSpPr/>
          <p:nvPr/>
        </p:nvSpPr>
        <p:spPr>
          <a:xfrm>
            <a:off x="9877513" y="1072760"/>
            <a:ext cx="731378" cy="1213503"/>
          </a:xfrm>
          <a:prstGeom prst="downArrow">
            <a:avLst>
              <a:gd fmla="val 50000" name="adj1"/>
              <a:gd fmla="val 50000" name="adj2"/>
            </a:avLst>
          </a:prstGeom>
          <a:solidFill>
            <a:schemeClr val="accent6"/>
          </a:solidFill>
          <a:ln cap="flat" cmpd="sng" w="12700">
            <a:solidFill>
              <a:srgbClr val="7B1E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venir"/>
              <a:ea typeface="Avenir"/>
              <a:cs typeface="Avenir"/>
              <a:sym typeface="Avenir"/>
            </a:endParaRPr>
          </a:p>
        </p:txBody>
      </p:sp>
      <p:sp>
        <p:nvSpPr>
          <p:cNvPr id="225" name="Google Shape;225;p3"/>
          <p:cNvSpPr txBox="1"/>
          <p:nvPr/>
        </p:nvSpPr>
        <p:spPr>
          <a:xfrm>
            <a:off x="9409887" y="677451"/>
            <a:ext cx="16666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Avenir"/>
                <a:ea typeface="Avenir"/>
                <a:cs typeface="Avenir"/>
                <a:sym typeface="Avenir"/>
              </a:rPr>
              <a:t>You are </a:t>
            </a:r>
            <a:r>
              <a:rPr b="1" i="0" lang="en-US" sz="1800" u="none" cap="none" strike="noStrike">
                <a:solidFill>
                  <a:schemeClr val="accent6"/>
                </a:solidFill>
                <a:latin typeface="Avenir"/>
                <a:ea typeface="Avenir"/>
                <a:cs typeface="Avenir"/>
                <a:sym typeface="Avenir"/>
              </a:rPr>
              <a:t>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
          <p:cNvSpPr txBox="1"/>
          <p:nvPr>
            <p:ph type="ctrTitle"/>
          </p:nvPr>
        </p:nvSpPr>
        <p:spPr>
          <a:xfrm>
            <a:off x="928212" y="2235200"/>
            <a:ext cx="6245912" cy="238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Continuous Improvement Plan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txBox="1"/>
          <p:nvPr>
            <p:ph type="title"/>
          </p:nvPr>
        </p:nvSpPr>
        <p:spPr>
          <a:xfrm>
            <a:off x="1048620" y="76442"/>
            <a:ext cx="9779183" cy="81445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800"/>
              <a:buFont typeface="Arial"/>
              <a:buNone/>
            </a:pPr>
            <a:r>
              <a:rPr lang="en-US">
                <a:solidFill>
                  <a:schemeClr val="accent2"/>
                </a:solidFill>
              </a:rPr>
              <a:t>Quarterly CIP Check-in</a:t>
            </a:r>
            <a:endParaRPr/>
          </a:p>
        </p:txBody>
      </p:sp>
      <p:sp>
        <p:nvSpPr>
          <p:cNvPr id="236" name="Google Shape;236;p5"/>
          <p:cNvSpPr txBox="1"/>
          <p:nvPr>
            <p:ph idx="1" type="body"/>
          </p:nvPr>
        </p:nvSpPr>
        <p:spPr>
          <a:xfrm>
            <a:off x="1167492" y="2386585"/>
            <a:ext cx="9779183" cy="370306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3200"/>
              <a:buNone/>
            </a:pPr>
            <a:r>
              <a:rPr b="1" lang="en-US" sz="3200" u="sng">
                <a:solidFill>
                  <a:srgbClr val="3F3F3F"/>
                </a:solidFill>
              </a:rPr>
              <a:t>Questions to Consider</a:t>
            </a:r>
            <a:endParaRPr/>
          </a:p>
          <a:p>
            <a:pPr indent="-342900" lvl="0" marL="342900" rtl="0" algn="l">
              <a:lnSpc>
                <a:spcPct val="100000"/>
              </a:lnSpc>
              <a:spcBef>
                <a:spcPts val="0"/>
              </a:spcBef>
              <a:spcAft>
                <a:spcPts val="0"/>
              </a:spcAft>
              <a:buClr>
                <a:srgbClr val="3F3F3F"/>
              </a:buClr>
              <a:buSzPts val="3200"/>
              <a:buFont typeface="Arial"/>
              <a:buChar char="•"/>
            </a:pPr>
            <a:r>
              <a:rPr lang="en-US" sz="3200">
                <a:solidFill>
                  <a:srgbClr val="3F3F3F"/>
                </a:solidFill>
              </a:rPr>
              <a:t>Based on our year long CIP plan, what are the actions that the school has already completed?​  </a:t>
            </a:r>
            <a:endParaRPr/>
          </a:p>
          <a:p>
            <a:pPr indent="-342900" lvl="0" marL="342900" rtl="0" algn="l">
              <a:lnSpc>
                <a:spcPct val="100000"/>
              </a:lnSpc>
              <a:spcBef>
                <a:spcPts val="1200"/>
              </a:spcBef>
              <a:spcAft>
                <a:spcPts val="0"/>
              </a:spcAft>
              <a:buClr>
                <a:srgbClr val="3F3F3F"/>
              </a:buClr>
              <a:buSzPts val="3200"/>
              <a:buFont typeface="Arial"/>
              <a:buChar char="•"/>
            </a:pPr>
            <a:r>
              <a:rPr lang="en-US" sz="3200">
                <a:solidFill>
                  <a:srgbClr val="3F3F3F"/>
                </a:solidFill>
              </a:rPr>
              <a:t>What data supports the completion of an action step and success criteria (both implementation and student achievement)? </a:t>
            </a:r>
            <a:endParaRPr/>
          </a:p>
        </p:txBody>
      </p:sp>
      <p:sp>
        <p:nvSpPr>
          <p:cNvPr id="237" name="Google Shape;237;p5"/>
          <p:cNvSpPr txBox="1"/>
          <p:nvPr>
            <p:ph idx="12" type="sldNum"/>
          </p:nvPr>
        </p:nvSpPr>
        <p:spPr>
          <a:xfrm>
            <a:off x="10206318" y="6356350"/>
            <a:ext cx="160468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5"/>
          <p:cNvSpPr txBox="1"/>
          <p:nvPr/>
        </p:nvSpPr>
        <p:spPr>
          <a:xfrm>
            <a:off x="1364197" y="890893"/>
            <a:ext cx="842162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As part of the Continuous Improvement process, all APS schools are completing a quarterly check-in for the Continuous Improvement Plans.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p:nvPr/>
        </p:nvSpPr>
        <p:spPr>
          <a:xfrm>
            <a:off x="1524000" y="64956"/>
            <a:ext cx="9144000" cy="315062"/>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spcBef>
                <a:spcPts val="0"/>
              </a:spcBef>
              <a:spcAft>
                <a:spcPts val="0"/>
              </a:spcAft>
              <a:buNone/>
            </a:pPr>
            <a:r>
              <a:rPr lang="en-US" sz="1156">
                <a:solidFill>
                  <a:schemeClr val="lt1"/>
                </a:solidFill>
                <a:latin typeface="Arial"/>
                <a:ea typeface="Arial"/>
                <a:cs typeface="Arial"/>
                <a:sym typeface="Arial"/>
              </a:rPr>
              <a:t>TT</a:t>
            </a:r>
            <a:endParaRPr sz="1181">
              <a:solidFill>
                <a:schemeClr val="lt1"/>
              </a:solidFill>
              <a:latin typeface="Arial"/>
              <a:ea typeface="Arial"/>
              <a:cs typeface="Arial"/>
              <a:sym typeface="Arial"/>
            </a:endParaRPr>
          </a:p>
        </p:txBody>
      </p:sp>
      <p:sp>
        <p:nvSpPr>
          <p:cNvPr id="244" name="Google Shape;244;p6"/>
          <p:cNvSpPr/>
          <p:nvPr/>
        </p:nvSpPr>
        <p:spPr>
          <a:xfrm>
            <a:off x="8738259" y="32020"/>
            <a:ext cx="5459" cy="241978"/>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245" name="Google Shape;245;p6"/>
          <p:cNvSpPr/>
          <p:nvPr/>
        </p:nvSpPr>
        <p:spPr>
          <a:xfrm>
            <a:off x="8891106" y="5424"/>
            <a:ext cx="908250" cy="358575"/>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spcBef>
                <a:spcPts val="0"/>
              </a:spcBef>
              <a:spcAft>
                <a:spcPts val="0"/>
              </a:spcAft>
              <a:buNone/>
            </a:pPr>
            <a:r>
              <a:rPr b="1" lang="en-US" sz="1050">
                <a:solidFill>
                  <a:schemeClr val="dk1"/>
                </a:solidFill>
                <a:latin typeface="Arial"/>
                <a:ea typeface="Arial"/>
                <a:cs typeface="Arial"/>
                <a:sym typeface="Arial"/>
              </a:rPr>
              <a:t>Action Plans</a:t>
            </a:r>
            <a:endParaRPr b="1" sz="1050">
              <a:solidFill>
                <a:schemeClr val="dk1"/>
              </a:solidFill>
              <a:latin typeface="Arial"/>
              <a:ea typeface="Arial"/>
              <a:cs typeface="Arial"/>
              <a:sym typeface="Arial"/>
            </a:endParaRPr>
          </a:p>
        </p:txBody>
      </p:sp>
      <p:sp>
        <p:nvSpPr>
          <p:cNvPr id="246" name="Google Shape;246;p6"/>
          <p:cNvSpPr/>
          <p:nvPr/>
        </p:nvSpPr>
        <p:spPr>
          <a:xfrm>
            <a:off x="1676269" y="29795"/>
            <a:ext cx="3401809" cy="35079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rPr b="1" lang="en-US" sz="1375">
                <a:solidFill>
                  <a:schemeClr val="dk1"/>
                </a:solidFill>
                <a:latin typeface="Arial"/>
                <a:ea typeface="Arial"/>
                <a:cs typeface="Arial"/>
                <a:sym typeface="Arial"/>
              </a:rPr>
              <a:t>Toomer Elementary School</a:t>
            </a:r>
            <a:endParaRPr sz="1375">
              <a:solidFill>
                <a:schemeClr val="dk1"/>
              </a:solidFill>
              <a:latin typeface="Arial"/>
              <a:ea typeface="Arial"/>
              <a:cs typeface="Arial"/>
              <a:sym typeface="Arial"/>
            </a:endParaRPr>
          </a:p>
        </p:txBody>
      </p:sp>
      <p:grpSp>
        <p:nvGrpSpPr>
          <p:cNvPr id="247" name="Google Shape;247;p6"/>
          <p:cNvGrpSpPr/>
          <p:nvPr/>
        </p:nvGrpSpPr>
        <p:grpSpPr>
          <a:xfrm>
            <a:off x="8278664" y="85116"/>
            <a:ext cx="323126" cy="248776"/>
            <a:chOff x="8092231" y="1622475"/>
            <a:chExt cx="307997" cy="237107"/>
          </a:xfrm>
        </p:grpSpPr>
        <p:sp>
          <p:nvSpPr>
            <p:cNvPr id="248" name="Google Shape;248;p6"/>
            <p:cNvSpPr/>
            <p:nvPr/>
          </p:nvSpPr>
          <p:spPr>
            <a:xfrm>
              <a:off x="8092231" y="1622475"/>
              <a:ext cx="209497" cy="205116"/>
            </a:xfrm>
            <a:custGeom>
              <a:rect b="b" l="l" r="r" t="t"/>
              <a:pathLst>
                <a:path extrusionOk="0" h="10909" w="11142">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sp>
          <p:nvSpPr>
            <p:cNvPr id="249" name="Google Shape;249;p6"/>
            <p:cNvSpPr/>
            <p:nvPr/>
          </p:nvSpPr>
          <p:spPr>
            <a:xfrm>
              <a:off x="8282919" y="1745413"/>
              <a:ext cx="117309" cy="114169"/>
            </a:xfrm>
            <a:custGeom>
              <a:rect b="b" l="l" r="r" t="t"/>
              <a:pathLst>
                <a:path extrusionOk="0" h="6072" w="6239">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grpSp>
      <p:graphicFrame>
        <p:nvGraphicFramePr>
          <p:cNvPr id="250" name="Google Shape;250;p6"/>
          <p:cNvGraphicFramePr/>
          <p:nvPr/>
        </p:nvGraphicFramePr>
        <p:xfrm>
          <a:off x="1524000" y="1238348"/>
          <a:ext cx="3000000" cy="3000000"/>
        </p:xfrm>
        <a:graphic>
          <a:graphicData uri="http://schemas.openxmlformats.org/drawingml/2006/table">
            <a:tbl>
              <a:tblPr>
                <a:noFill/>
                <a:tableStyleId>{C6C70B5A-0951-4C07-A227-942C504D2B6B}</a:tableStyleId>
              </a:tblPr>
              <a:tblGrid>
                <a:gridCol w="2474475"/>
                <a:gridCol w="1146700"/>
                <a:gridCol w="1074875"/>
                <a:gridCol w="2359225"/>
                <a:gridCol w="1044375"/>
                <a:gridCol w="1044375"/>
              </a:tblGrid>
              <a:tr h="670500">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1) Create and implement plan for monitoring ELA instruction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Admin Team (P, AP, IC, IBC)</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2022-Ongoing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(IRA Mini-Lesson, GR, Writing) Rubrics </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Kickup feedback forms </a:t>
                      </a:r>
                      <a:endParaRPr/>
                    </a:p>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Noto Sans Symbols"/>
                        <a:buNone/>
                      </a:pPr>
                      <a:r>
                        <a:rPr b="0" i="0" lang="en-US" sz="800" u="none" cap="none" strike="noStrike">
                          <a:solidFill>
                            <a:schemeClr val="dk1"/>
                          </a:solidFill>
                          <a:latin typeface="Calibri"/>
                          <a:ea typeface="Calibri"/>
                          <a:cs typeface="Calibri"/>
                          <a:sym typeface="Calibri"/>
                        </a:rPr>
                        <a:t>               </a:t>
                      </a:r>
                      <a:endParaRPr sz="1100" u="none" cap="none" strike="noStrike"/>
                    </a:p>
                    <a:p>
                      <a:pPr indent="0" lvl="0" marL="0" marR="0" rtl="0" algn="l">
                        <a:lnSpc>
                          <a:spcPct val="100000"/>
                        </a:lnSpc>
                        <a:spcBef>
                          <a:spcPts val="0"/>
                        </a:spcBef>
                        <a:spcAft>
                          <a:spcPts val="0"/>
                        </a:spcAft>
                        <a:buClr>
                          <a:schemeClr val="dk1"/>
                        </a:buClr>
                        <a:buSzPts val="800"/>
                        <a:buFont typeface="Noto Sans Symbols"/>
                        <a:buNone/>
                      </a:pPr>
                      <a:r>
                        <a:rPr b="0" i="0" lang="en-US" sz="800" u="none" cap="none" strike="noStrike">
                          <a:solidFill>
                            <a:schemeClr val="dk1"/>
                          </a:solidFill>
                          <a:latin typeface="Calibri"/>
                          <a:ea typeface="Calibri"/>
                          <a:cs typeface="Calibri"/>
                          <a:sym typeface="Calibri"/>
                        </a:rPr>
                        <a:t>                   C &amp; I </a:t>
                      </a:r>
                      <a:endParaRPr/>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chemeClr val="dk1"/>
                        </a:solidFill>
                        <a:latin typeface="Calibri"/>
                        <a:ea typeface="Calibri"/>
                        <a:cs typeface="Calibri"/>
                        <a:sym typeface="Calibri"/>
                      </a:endParaRPr>
                    </a:p>
                  </a:txBody>
                  <a:tcPr marT="30025" marB="30025" marR="30025" marL="30025"/>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2) Create and implement a plan for data review and next steps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Admin Team (P, AP, IC, IBC, SELT)</a:t>
                      </a:r>
                      <a:endParaRPr sz="11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DDI Protocol </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Small group planning page </a:t>
                      </a:r>
                      <a:endParaRPr/>
                    </a:p>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Data </a:t>
                      </a:r>
                      <a:endParaRPr/>
                    </a:p>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Personalized Learning </a:t>
                      </a:r>
                      <a:endParaRPr/>
                    </a:p>
                  </a:txBody>
                  <a:tcPr marT="30025" marB="30025" marR="30025" marL="30025" anchor="ctr"/>
                </a:tc>
              </a:tr>
              <a:tr h="5172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3) Create and implement a plan for teacher capacity building based on data gathered through monitoring data.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Admin Team (P, AP,   IC, IBC, SELT)</a:t>
                      </a:r>
                      <a:endParaRPr sz="11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t>
                      </a:r>
                      <a:r>
                        <a:rPr b="0" i="0" lang="en-US" sz="800" u="none" cap="none" strike="noStrike"/>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PLC calendar</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Differentiated professional learning catalog </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Anecdotal notes in kickup </a:t>
                      </a:r>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Data </a:t>
                      </a:r>
                      <a:endParaRPr b="0" i="0" sz="800" u="none" cap="none" strike="noStrike"/>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Personalized Learning</a:t>
                      </a:r>
                      <a:endParaRPr/>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Curriculum &amp; Instruction </a:t>
                      </a:r>
                      <a:endParaRPr/>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Signature Programming </a:t>
                      </a:r>
                      <a:endParaRPr sz="1100" u="none" cap="none" strike="noStrike"/>
                    </a:p>
                  </a:txBody>
                  <a:tcPr marT="30025" marB="30025" marR="30025" marL="30025"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4) Gain support from CESJ around culturally responsive practices to acknowledge and address implicit biases.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Admin Team (P, AP,   IC, IBC, SELT)</a:t>
                      </a:r>
                      <a:endParaRPr sz="11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t>
                      </a:r>
                      <a:r>
                        <a:rPr b="0" i="0" lang="en-US" sz="800" u="none" cap="none" strike="noStrike"/>
                        <a:t>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C &amp; I</a:t>
                      </a:r>
                      <a:endParaRPr sz="1100" u="none" cap="none" strike="noStrike"/>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Whole Child    Intervention </a:t>
                      </a:r>
                      <a:endParaRPr sz="1100" u="none" cap="none" strike="noStrike"/>
                    </a:p>
                  </a:txBody>
                  <a:tcPr marT="30025" marB="30025" marR="30025" marL="30025" anchor="ctr"/>
                </a:tc>
              </a:tr>
              <a:tr h="400050">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r>
            </a:tbl>
          </a:graphicData>
        </a:graphic>
      </p:graphicFrame>
      <p:sp>
        <p:nvSpPr>
          <p:cNvPr id="251" name="Google Shape;251;p6"/>
          <p:cNvSpPr txBox="1"/>
          <p:nvPr/>
        </p:nvSpPr>
        <p:spPr>
          <a:xfrm>
            <a:off x="1524000" y="4432974"/>
            <a:ext cx="9144000" cy="242340"/>
          </a:xfrm>
          <a:prstGeom prst="rect">
            <a:avLst/>
          </a:prstGeom>
          <a:noFill/>
          <a:ln>
            <a:noFill/>
          </a:ln>
        </p:spPr>
        <p:txBody>
          <a:bodyPr anchorCtr="0" anchor="t" bIns="39975" lIns="79975" spcFirstLastPara="1" rIns="79975" wrap="square" tIns="39975">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Additional Action Steps required for subgroup populations</a:t>
            </a:r>
            <a:endParaRPr b="1" sz="1050">
              <a:solidFill>
                <a:schemeClr val="dk1"/>
              </a:solidFill>
              <a:latin typeface="Arial"/>
              <a:ea typeface="Arial"/>
              <a:cs typeface="Arial"/>
              <a:sym typeface="Arial"/>
            </a:endParaRPr>
          </a:p>
        </p:txBody>
      </p:sp>
      <p:graphicFrame>
        <p:nvGraphicFramePr>
          <p:cNvPr id="252" name="Google Shape;252;p6"/>
          <p:cNvGraphicFramePr/>
          <p:nvPr/>
        </p:nvGraphicFramePr>
        <p:xfrm>
          <a:off x="1549660" y="4675313"/>
          <a:ext cx="3000000" cy="3000000"/>
        </p:xfrm>
        <a:graphic>
          <a:graphicData uri="http://schemas.openxmlformats.org/drawingml/2006/table">
            <a:tbl>
              <a:tblPr>
                <a:noFill/>
                <a:tableStyleId>{C6C70B5A-0951-4C07-A227-942C504D2B6B}</a:tableStyleId>
              </a:tblPr>
              <a:tblGrid>
                <a:gridCol w="2467525"/>
                <a:gridCol w="1143475"/>
                <a:gridCol w="1047400"/>
                <a:gridCol w="2377075"/>
                <a:gridCol w="1041450"/>
                <a:gridCol w="1041450"/>
              </a:tblGrid>
              <a:tr h="364825">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288625">
                <a:tc>
                  <a:txBody>
                    <a:bodyPr/>
                    <a:lstStyle/>
                    <a:p>
                      <a:pPr indent="0" lvl="0" marL="0" marR="0" rtl="0" algn="l">
                        <a:spcBef>
                          <a:spcPts val="0"/>
                        </a:spcBef>
                        <a:spcAft>
                          <a:spcPts val="0"/>
                        </a:spcAft>
                        <a:buNone/>
                      </a:pPr>
                      <a:r>
                        <a:rPr lang="en-US" sz="800" u="none" cap="none" strike="noStrike"/>
                        <a:t>1) Define instructional practices and create instructional framework for DSE subgroup</a:t>
                      </a:r>
                      <a:endParaRPr/>
                    </a:p>
                  </a:txBody>
                  <a:tcPr marT="30025" marB="30025" marR="30025" marL="30025" anchor="ctr"/>
                </a:tc>
                <a:tc>
                  <a:txBody>
                    <a:bodyPr/>
                    <a:lstStyle/>
                    <a:p>
                      <a:pPr indent="0" lvl="0" marL="0" marR="0" rtl="0" algn="l">
                        <a:spcBef>
                          <a:spcPts val="0"/>
                        </a:spcBef>
                        <a:spcAft>
                          <a:spcPts val="0"/>
                        </a:spcAft>
                        <a:buNone/>
                      </a:pPr>
                      <a:r>
                        <a:rPr lang="en-US" sz="800"/>
                        <a:t>Admin Team (P, AP, IC, IBC, SELT)</a:t>
                      </a:r>
                      <a:endParaRPr/>
                    </a:p>
                  </a:txBody>
                  <a:tcPr marT="30025" marB="30025" marR="30025" marL="30025" anchor="ctr"/>
                </a:tc>
                <a:tc>
                  <a:txBody>
                    <a:bodyPr/>
                    <a:lstStyle/>
                    <a:p>
                      <a:pPr indent="0" lvl="0" marL="0" marR="0" rtl="0" algn="l">
                        <a:spcBef>
                          <a:spcPts val="0"/>
                        </a:spcBef>
                        <a:spcAft>
                          <a:spcPts val="0"/>
                        </a:spcAft>
                        <a:buClr>
                          <a:schemeClr val="dk1"/>
                        </a:buClr>
                        <a:buSzPts val="800"/>
                        <a:buFont typeface="Calibri"/>
                        <a:buNone/>
                      </a:pPr>
                      <a:r>
                        <a:rPr b="0" i="0" lang="en-US" sz="800" u="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spcBef>
                          <a:spcPts val="0"/>
                        </a:spcBef>
                        <a:spcAft>
                          <a:spcPts val="0"/>
                        </a:spcAft>
                        <a:buNone/>
                      </a:pPr>
                      <a:r>
                        <a:rPr lang="en-US" sz="800"/>
                        <a:t>DSE Instructional Framework</a:t>
                      </a:r>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N/A</a:t>
                      </a:r>
                      <a:endParaRPr sz="9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C % I</a:t>
                      </a:r>
                      <a:endParaRPr sz="900" u="none" cap="none" strike="noStrike"/>
                    </a:p>
                  </a:txBody>
                  <a:tcPr marT="30025" marB="30025" marR="30025" marL="30025" anchor="ctr"/>
                </a:tc>
              </a:tr>
              <a:tr h="2886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t>2) Provide professional development for DSE teachers  to implement ELA instructional framework</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latin typeface="Calibri"/>
                          <a:ea typeface="Calibri"/>
                          <a:cs typeface="Calibri"/>
                          <a:sym typeface="Calibri"/>
                        </a:rPr>
                        <a:t>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rPr lang="en-US" sz="800" u="none" cap="none" strike="noStrike"/>
                        <a:t>PLC Calendar sign in , presentations</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N/A</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Data</a:t>
                      </a:r>
                      <a:endParaRPr/>
                    </a:p>
                    <a:p>
                      <a:pPr indent="0" lvl="0" marL="0" marR="0" rtl="0" algn="ctr">
                        <a:lnSpc>
                          <a:spcPct val="100000"/>
                        </a:lnSpc>
                        <a:spcBef>
                          <a:spcPts val="0"/>
                        </a:spcBef>
                        <a:spcAft>
                          <a:spcPts val="0"/>
                        </a:spcAft>
                        <a:buClr>
                          <a:schemeClr val="dk1"/>
                        </a:buClr>
                        <a:buSzPts val="800"/>
                        <a:buFont typeface="Arial"/>
                        <a:buNone/>
                      </a:pPr>
                      <a:r>
                        <a:rPr lang="en-US" sz="800" u="none" cap="none" strike="noStrike"/>
                        <a:t>C&amp; I</a:t>
                      </a:r>
                      <a:endParaRPr/>
                    </a:p>
                  </a:txBody>
                  <a:tcPr marT="30025" marB="30025" marR="30025" marL="30025" anchor="ctr"/>
                </a:tc>
              </a:tr>
              <a:tr h="2886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t>3) Create and implement monitoring review for instructional practices.</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latin typeface="Calibri"/>
                          <a:ea typeface="Calibri"/>
                          <a:cs typeface="Calibri"/>
                          <a:sym typeface="Calibri"/>
                        </a:rPr>
                        <a:t>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rPr lang="en-US" sz="800" u="none" cap="none" strike="noStrike"/>
                        <a:t>Monitoring review calendar, feedback, coaching notes</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N/A</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Data</a:t>
                      </a:r>
                      <a:endParaRPr/>
                    </a:p>
                    <a:p>
                      <a:pPr indent="0" lvl="0" marL="0" marR="0" rtl="0" algn="ctr">
                        <a:lnSpc>
                          <a:spcPct val="100000"/>
                        </a:lnSpc>
                        <a:spcBef>
                          <a:spcPts val="0"/>
                        </a:spcBef>
                        <a:spcAft>
                          <a:spcPts val="0"/>
                        </a:spcAft>
                        <a:buClr>
                          <a:schemeClr val="dk1"/>
                        </a:buClr>
                        <a:buSzPts val="800"/>
                        <a:buFont typeface="Arial"/>
                        <a:buNone/>
                      </a:pPr>
                      <a:r>
                        <a:rPr lang="en-US" sz="800" u="none" cap="none" strike="noStrike"/>
                        <a:t>C&amp;!</a:t>
                      </a:r>
                      <a:endParaRPr/>
                    </a:p>
                  </a:txBody>
                  <a:tcPr marT="30025" marB="30025" marR="30025" marL="30025" anchor="ctr"/>
                </a:tc>
              </a:tr>
            </a:tbl>
          </a:graphicData>
        </a:graphic>
      </p:graphicFrame>
      <p:graphicFrame>
        <p:nvGraphicFramePr>
          <p:cNvPr id="253" name="Google Shape;253;p6"/>
          <p:cNvGraphicFramePr/>
          <p:nvPr/>
        </p:nvGraphicFramePr>
        <p:xfrm>
          <a:off x="1524000" y="396199"/>
          <a:ext cx="3000000" cy="3000000"/>
        </p:xfrm>
        <a:graphic>
          <a:graphicData uri="http://schemas.openxmlformats.org/drawingml/2006/table">
            <a:tbl>
              <a:tblPr>
                <a:noFill/>
                <a:tableStyleId>{C6C70B5A-0951-4C07-A227-942C504D2B6B}</a:tableStyleId>
              </a:tblPr>
              <a:tblGrid>
                <a:gridCol w="3048000"/>
                <a:gridCol w="3048000"/>
                <a:gridCol w="3048000"/>
              </a:tblGrid>
              <a:tr h="245050">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FFFFFF"/>
                          </a:solidFill>
                          <a:latin typeface="Arial"/>
                          <a:ea typeface="Arial"/>
                          <a:cs typeface="Arial"/>
                          <a:sym typeface="Arial"/>
                        </a:rPr>
                        <a:t>CIP Goal</a:t>
                      </a:r>
                      <a:r>
                        <a:rPr lang="en-US" sz="1300" u="none" cap="none" strike="noStrike">
                          <a:solidFill>
                            <a:srgbClr val="FFFFFF"/>
                          </a:solidFill>
                          <a:latin typeface="Arial"/>
                          <a:ea typeface="Arial"/>
                          <a:cs typeface="Arial"/>
                          <a:sym typeface="Arial"/>
                        </a:rPr>
                        <a:t> #1 </a:t>
                      </a:r>
                      <a:r>
                        <a:rPr lang="en-US" sz="1300" u="sng" cap="none" strike="noStrike">
                          <a:solidFill>
                            <a:srgbClr val="FFFFFF"/>
                          </a:solidFill>
                          <a:latin typeface="Arial"/>
                          <a:ea typeface="Arial"/>
                          <a:cs typeface="Arial"/>
                          <a:sym typeface="Arial"/>
                          <a:hlinkClick r:id="rId4">
                            <a:extLst>
                              <a:ext uri="{A12FA001-AC4F-418D-AE19-62706E023703}">
                                <ahyp:hlinkClr val="tx"/>
                              </a:ext>
                            </a:extLst>
                          </a:hlinkClick>
                        </a:rPr>
                        <a:t>Strategy</a:t>
                      </a:r>
                      <a:r>
                        <a:rPr lang="en-US" sz="1300" u="none" cap="none" strike="noStrike">
                          <a:solidFill>
                            <a:srgbClr val="FFFFFF"/>
                          </a:solidFill>
                          <a:latin typeface="Arial"/>
                          <a:ea typeface="Arial"/>
                          <a:cs typeface="Arial"/>
                          <a:sym typeface="Arial"/>
                        </a:rPr>
                        <a:t>:</a:t>
                      </a:r>
                      <a:endParaRPr sz="1300" u="none" cap="none" strike="noStrike">
                        <a:solidFill>
                          <a:srgbClr val="FFFFFF"/>
                        </a:solidFill>
                        <a:latin typeface="Arial"/>
                        <a:ea typeface="Arial"/>
                        <a:cs typeface="Arial"/>
                        <a:sym typeface="Arial"/>
                      </a:endParaRPr>
                    </a:p>
                  </a:txBody>
                  <a:tcPr marT="22500" marB="22500" marR="45000" marL="45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59002"/>
                    </a:solidFill>
                  </a:tcPr>
                </a:tc>
                <a:tc hMerge="1"/>
                <a:tc hMerge="1"/>
              </a:tr>
              <a:tr h="562025">
                <a:tc gridSpan="3">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Provide differentiated PLC full of evidence-based practices and monitor each teachers' progress and needs.</a:t>
                      </a:r>
                      <a:endParaRPr b="1" i="0" sz="900" u="none" cap="none" strike="noStrike">
                        <a:solidFill>
                          <a:srgbClr val="000000"/>
                        </a:solidFill>
                        <a:latin typeface="Arial"/>
                        <a:ea typeface="Arial"/>
                        <a:cs typeface="Arial"/>
                        <a:sym typeface="Arial"/>
                      </a:endParaRPr>
                    </a:p>
                  </a:txBody>
                  <a:tcPr marT="22500" marB="22500" marR="45000" marL="45000" anchor="ctr">
                    <a:lnT cap="flat" cmpd="sng" w="38100">
                      <a:solidFill>
                        <a:schemeClr val="lt1"/>
                      </a:solidFill>
                      <a:prstDash val="solid"/>
                      <a:round/>
                      <a:headEnd len="sm" w="sm" type="none"/>
                      <a:tailEnd len="sm" w="sm" type="none"/>
                    </a:lnT>
                    <a:solidFill>
                      <a:srgbClr val="FCE5CD"/>
                    </a:solidFill>
                  </a:tcPr>
                </a:tc>
                <a:tc hMerge="1"/>
                <a:tc hMerge="1"/>
              </a:tr>
            </a:tbl>
          </a:graphicData>
        </a:graphic>
      </p:graphicFrame>
      <p:sp>
        <p:nvSpPr>
          <p:cNvPr id="254" name="Google Shape;254;p6"/>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t/>
            </a:r>
            <a:endParaRPr/>
          </a:p>
        </p:txBody>
      </p:sp>
      <p:sp>
        <p:nvSpPr>
          <p:cNvPr id="255" name="Google Shape;255;p6"/>
          <p:cNvSpPr txBox="1"/>
          <p:nvPr>
            <p:ph idx="1" type="body"/>
          </p:nvPr>
        </p:nvSpPr>
        <p:spPr>
          <a:xfrm>
            <a:off x="1167493" y="2087561"/>
            <a:ext cx="9779182" cy="33668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
          <p:cNvSpPr/>
          <p:nvPr/>
        </p:nvSpPr>
        <p:spPr>
          <a:xfrm>
            <a:off x="1524000" y="64956"/>
            <a:ext cx="9144000" cy="315062"/>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spcBef>
                <a:spcPts val="0"/>
              </a:spcBef>
              <a:spcAft>
                <a:spcPts val="0"/>
              </a:spcAft>
              <a:buNone/>
            </a:pPr>
            <a:r>
              <a:t/>
            </a:r>
            <a:endParaRPr sz="1181">
              <a:solidFill>
                <a:schemeClr val="lt1"/>
              </a:solidFill>
              <a:latin typeface="Arial"/>
              <a:ea typeface="Arial"/>
              <a:cs typeface="Arial"/>
              <a:sym typeface="Arial"/>
            </a:endParaRPr>
          </a:p>
        </p:txBody>
      </p:sp>
      <p:sp>
        <p:nvSpPr>
          <p:cNvPr id="261" name="Google Shape;261;p7"/>
          <p:cNvSpPr/>
          <p:nvPr/>
        </p:nvSpPr>
        <p:spPr>
          <a:xfrm>
            <a:off x="8738259" y="32020"/>
            <a:ext cx="5459" cy="241978"/>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262" name="Google Shape;262;p7"/>
          <p:cNvSpPr/>
          <p:nvPr/>
        </p:nvSpPr>
        <p:spPr>
          <a:xfrm>
            <a:off x="8891106" y="5424"/>
            <a:ext cx="908250" cy="358575"/>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spcBef>
                <a:spcPts val="0"/>
              </a:spcBef>
              <a:spcAft>
                <a:spcPts val="0"/>
              </a:spcAft>
              <a:buNone/>
            </a:pPr>
            <a:r>
              <a:rPr b="1" lang="en-US" sz="1050">
                <a:solidFill>
                  <a:schemeClr val="dk1"/>
                </a:solidFill>
                <a:latin typeface="Arial"/>
                <a:ea typeface="Arial"/>
                <a:cs typeface="Arial"/>
                <a:sym typeface="Arial"/>
              </a:rPr>
              <a:t>Action Plans</a:t>
            </a:r>
            <a:endParaRPr b="1" sz="1050">
              <a:solidFill>
                <a:schemeClr val="dk1"/>
              </a:solidFill>
              <a:latin typeface="Arial"/>
              <a:ea typeface="Arial"/>
              <a:cs typeface="Arial"/>
              <a:sym typeface="Arial"/>
            </a:endParaRPr>
          </a:p>
        </p:txBody>
      </p:sp>
      <p:sp>
        <p:nvSpPr>
          <p:cNvPr id="263" name="Google Shape;263;p7"/>
          <p:cNvSpPr/>
          <p:nvPr/>
        </p:nvSpPr>
        <p:spPr>
          <a:xfrm>
            <a:off x="1644629" y="29795"/>
            <a:ext cx="3433449" cy="35079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rPr b="1" lang="en-US" sz="1375">
                <a:solidFill>
                  <a:schemeClr val="dk1"/>
                </a:solidFill>
                <a:latin typeface="Arial"/>
                <a:ea typeface="Arial"/>
                <a:cs typeface="Arial"/>
                <a:sym typeface="Arial"/>
              </a:rPr>
              <a:t>Toomer Elementary School</a:t>
            </a:r>
            <a:endParaRPr sz="1375">
              <a:solidFill>
                <a:schemeClr val="dk1"/>
              </a:solidFill>
              <a:latin typeface="Arial"/>
              <a:ea typeface="Arial"/>
              <a:cs typeface="Arial"/>
              <a:sym typeface="Arial"/>
            </a:endParaRPr>
          </a:p>
        </p:txBody>
      </p:sp>
      <p:grpSp>
        <p:nvGrpSpPr>
          <p:cNvPr id="264" name="Google Shape;264;p7"/>
          <p:cNvGrpSpPr/>
          <p:nvPr/>
        </p:nvGrpSpPr>
        <p:grpSpPr>
          <a:xfrm>
            <a:off x="8278664" y="85116"/>
            <a:ext cx="323126" cy="248776"/>
            <a:chOff x="8092231" y="1622475"/>
            <a:chExt cx="307997" cy="237107"/>
          </a:xfrm>
        </p:grpSpPr>
        <p:sp>
          <p:nvSpPr>
            <p:cNvPr id="265" name="Google Shape;265;p7"/>
            <p:cNvSpPr/>
            <p:nvPr/>
          </p:nvSpPr>
          <p:spPr>
            <a:xfrm>
              <a:off x="8092231" y="1622475"/>
              <a:ext cx="209497" cy="205116"/>
            </a:xfrm>
            <a:custGeom>
              <a:rect b="b" l="l" r="r" t="t"/>
              <a:pathLst>
                <a:path extrusionOk="0" h="10909" w="11142">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sp>
          <p:nvSpPr>
            <p:cNvPr id="266" name="Google Shape;266;p7"/>
            <p:cNvSpPr/>
            <p:nvPr/>
          </p:nvSpPr>
          <p:spPr>
            <a:xfrm>
              <a:off x="8282919" y="1745413"/>
              <a:ext cx="117309" cy="114169"/>
            </a:xfrm>
            <a:custGeom>
              <a:rect b="b" l="l" r="r" t="t"/>
              <a:pathLst>
                <a:path extrusionOk="0" h="6072" w="6239">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grpSp>
      <p:graphicFrame>
        <p:nvGraphicFramePr>
          <p:cNvPr id="267" name="Google Shape;267;p7"/>
          <p:cNvGraphicFramePr/>
          <p:nvPr/>
        </p:nvGraphicFramePr>
        <p:xfrm>
          <a:off x="1524000" y="1238348"/>
          <a:ext cx="3000000" cy="3000000"/>
        </p:xfrm>
        <a:graphic>
          <a:graphicData uri="http://schemas.openxmlformats.org/drawingml/2006/table">
            <a:tbl>
              <a:tblPr>
                <a:noFill/>
                <a:tableStyleId>{C6C70B5A-0951-4C07-A227-942C504D2B6B}</a:tableStyleId>
              </a:tblPr>
              <a:tblGrid>
                <a:gridCol w="2474475"/>
                <a:gridCol w="1146700"/>
                <a:gridCol w="1527400"/>
                <a:gridCol w="1906700"/>
                <a:gridCol w="1044375"/>
                <a:gridCol w="1044375"/>
              </a:tblGrid>
              <a:tr h="364825">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1) Create and implement plan for monitoring Math instruction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Admin Team (P, AP, IC, IBC)</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2022-Ongoing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(Number talks, lesson cycle) Rubrics </a:t>
                      </a:r>
                      <a:endParaRPr sz="1100"/>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Kickup feedback forms </a:t>
                      </a:r>
                      <a:endParaRPr sz="1100"/>
                    </a:p>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Noto Sans Symbols"/>
                        <a:buNone/>
                      </a:pPr>
                      <a:r>
                        <a:rPr b="0" i="0" lang="en-US" sz="800" u="none" cap="none" strike="noStrike">
                          <a:solidFill>
                            <a:schemeClr val="dk1"/>
                          </a:solidFill>
                          <a:latin typeface="Calibri"/>
                          <a:ea typeface="Calibri"/>
                          <a:cs typeface="Calibri"/>
                          <a:sym typeface="Calibri"/>
                        </a:rPr>
                        <a:t>               </a:t>
                      </a:r>
                      <a:endParaRPr sz="1100"/>
                    </a:p>
                    <a:p>
                      <a:pPr indent="0" lvl="0" marL="0" marR="0" rtl="0" algn="l">
                        <a:lnSpc>
                          <a:spcPct val="100000"/>
                        </a:lnSpc>
                        <a:spcBef>
                          <a:spcPts val="0"/>
                        </a:spcBef>
                        <a:spcAft>
                          <a:spcPts val="0"/>
                        </a:spcAft>
                        <a:buClr>
                          <a:schemeClr val="dk1"/>
                        </a:buClr>
                        <a:buSzPts val="800"/>
                        <a:buFont typeface="Noto Sans Symbols"/>
                        <a:buNone/>
                      </a:pPr>
                      <a:r>
                        <a:rPr b="0" i="0" lang="en-US" sz="800" u="none" cap="none" strike="noStrike">
                          <a:solidFill>
                            <a:schemeClr val="dk1"/>
                          </a:solidFill>
                          <a:latin typeface="Calibri"/>
                          <a:ea typeface="Calibri"/>
                          <a:cs typeface="Calibri"/>
                          <a:sym typeface="Calibri"/>
                        </a:rPr>
                        <a:t>                   C &amp; I </a:t>
                      </a:r>
                      <a:endParaRPr sz="1100"/>
                    </a:p>
                    <a:p>
                      <a:pPr indent="0" lvl="0" marL="0" marR="0" rtl="0" algn="l">
                        <a:lnSpc>
                          <a:spcPct val="100000"/>
                        </a:lnSpc>
                        <a:spcBef>
                          <a:spcPts val="0"/>
                        </a:spcBef>
                        <a:spcAft>
                          <a:spcPts val="0"/>
                        </a:spcAft>
                        <a:buClr>
                          <a:schemeClr val="dk1"/>
                        </a:buClr>
                        <a:buSzPts val="800"/>
                        <a:buFont typeface="Noto Sans Symbols"/>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2) Create and implement a plan for data review and next steps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DDI Protocol </a:t>
                      </a:r>
                      <a:endParaRPr sz="1100"/>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Small group planning page </a:t>
                      </a:r>
                      <a:endParaRPr sz="1100"/>
                    </a:p>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Data </a:t>
                      </a:r>
                      <a:endParaRPr sz="1100"/>
                    </a:p>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Personalized Learning </a:t>
                      </a:r>
                      <a:endParaRPr sz="1100"/>
                    </a:p>
                  </a:txBody>
                  <a:tcPr marT="30025" marB="30025" marR="30025" marL="30025" anchor="ctr"/>
                </a:tc>
              </a:tr>
              <a:tr h="5172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3) Create and implement a plan for teacher capacity building based on data gathered through monitoring data.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t>
                      </a:r>
                      <a:r>
                        <a:rPr b="0" i="0" lang="en-US" sz="800" u="none" cap="none" strike="noStrike"/>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PLC calendar</a:t>
                      </a:r>
                      <a:endParaRPr sz="1100"/>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Differentiated professional learning catalog </a:t>
                      </a:r>
                      <a:endParaRPr sz="1100"/>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Anecdotal notes in kickup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Data </a:t>
                      </a:r>
                      <a:endParaRPr b="0" i="0" sz="800" u="none" cap="none" strike="noStrike"/>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Personalized Learning</a:t>
                      </a:r>
                      <a:endParaRPr sz="1100"/>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Curriculum &amp; Instruction </a:t>
                      </a:r>
                      <a:endParaRPr sz="1100"/>
                    </a:p>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Signature Programming </a:t>
                      </a:r>
                      <a:endParaRPr sz="1100"/>
                    </a:p>
                  </a:txBody>
                  <a:tcPr marT="30025" marB="30025" marR="30025" marL="30025"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4) Create and implement a plan for embedding more Learner Profiles, Approaches to Learning and Conceptual and Inquiry based strategies into daily instruction.</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IBC</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PLC Calendar</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Observation Notes</a:t>
                      </a:r>
                      <a:endParaRPr/>
                    </a:p>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Follow up emails</a:t>
                      </a:r>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Signature Programing </a:t>
                      </a:r>
                      <a:endParaRPr/>
                    </a:p>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Curriculum &amp; Instruction</a:t>
                      </a:r>
                      <a:endParaRPr/>
                    </a:p>
                  </a:txBody>
                  <a:tcPr marT="30025" marB="30025" marR="30025" marL="30025" anchor="ctr"/>
                </a:tc>
              </a:tr>
            </a:tbl>
          </a:graphicData>
        </a:graphic>
      </p:graphicFrame>
      <p:sp>
        <p:nvSpPr>
          <p:cNvPr id="268" name="Google Shape;268;p7"/>
          <p:cNvSpPr txBox="1"/>
          <p:nvPr/>
        </p:nvSpPr>
        <p:spPr>
          <a:xfrm>
            <a:off x="1524000" y="4432974"/>
            <a:ext cx="9144000" cy="242340"/>
          </a:xfrm>
          <a:prstGeom prst="rect">
            <a:avLst/>
          </a:prstGeom>
          <a:noFill/>
          <a:ln>
            <a:noFill/>
          </a:ln>
        </p:spPr>
        <p:txBody>
          <a:bodyPr anchorCtr="0" anchor="t" bIns="39975" lIns="79975" spcFirstLastPara="1" rIns="79975" wrap="square" tIns="39975">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Additional Action Steps required for subgroup populations</a:t>
            </a:r>
            <a:endParaRPr b="1" sz="1050">
              <a:solidFill>
                <a:schemeClr val="dk1"/>
              </a:solidFill>
              <a:latin typeface="Arial"/>
              <a:ea typeface="Arial"/>
              <a:cs typeface="Arial"/>
              <a:sym typeface="Arial"/>
            </a:endParaRPr>
          </a:p>
        </p:txBody>
      </p:sp>
      <p:graphicFrame>
        <p:nvGraphicFramePr>
          <p:cNvPr id="269" name="Google Shape;269;p7"/>
          <p:cNvGraphicFramePr/>
          <p:nvPr/>
        </p:nvGraphicFramePr>
        <p:xfrm>
          <a:off x="1549660" y="4675313"/>
          <a:ext cx="3000000" cy="3000000"/>
        </p:xfrm>
        <a:graphic>
          <a:graphicData uri="http://schemas.openxmlformats.org/drawingml/2006/table">
            <a:tbl>
              <a:tblPr>
                <a:noFill/>
                <a:tableStyleId>{C6C70B5A-0951-4C07-A227-942C504D2B6B}</a:tableStyleId>
              </a:tblPr>
              <a:tblGrid>
                <a:gridCol w="2467525"/>
                <a:gridCol w="1143475"/>
                <a:gridCol w="1047400"/>
                <a:gridCol w="2377075"/>
                <a:gridCol w="1041450"/>
                <a:gridCol w="1041450"/>
              </a:tblGrid>
              <a:tr h="364825">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288625">
                <a:tc>
                  <a:txBody>
                    <a:bodyPr/>
                    <a:lstStyle/>
                    <a:p>
                      <a:pPr indent="0" lvl="0" marL="0" marR="0" rtl="0" algn="l">
                        <a:spcBef>
                          <a:spcPts val="0"/>
                        </a:spcBef>
                        <a:spcAft>
                          <a:spcPts val="0"/>
                        </a:spcAft>
                        <a:buClr>
                          <a:schemeClr val="dk1"/>
                        </a:buClr>
                        <a:buSzPts val="800"/>
                        <a:buFont typeface="Arial"/>
                        <a:buNone/>
                      </a:pPr>
                      <a:r>
                        <a:rPr lang="en-US" sz="800"/>
                        <a:t>1) Define instructional practices and create instructional framework for DSE subgroup</a:t>
                      </a:r>
                      <a:endParaRPr sz="1100"/>
                    </a:p>
                  </a:txBody>
                  <a:tcPr marT="30025" marB="30025" marR="30025" marL="30025" anchor="ctr"/>
                </a:tc>
                <a:tc>
                  <a:txBody>
                    <a:bodyPr/>
                    <a:lstStyle/>
                    <a:p>
                      <a:pPr indent="0" lvl="0" marL="0" marR="0" rtl="0" algn="l">
                        <a:spcBef>
                          <a:spcPts val="0"/>
                        </a:spcBef>
                        <a:spcAft>
                          <a:spcPts val="0"/>
                        </a:spcAft>
                        <a:buClr>
                          <a:schemeClr val="dk1"/>
                        </a:buClr>
                        <a:buSzPts val="800"/>
                        <a:buFont typeface="Arial"/>
                        <a:buNone/>
                      </a:pPr>
                      <a:r>
                        <a:rPr lang="en-US" sz="800"/>
                        <a:t>Admin Team (P, AP, IC, IBC, SELT)</a:t>
                      </a:r>
                      <a:endParaRPr sz="1100"/>
                    </a:p>
                  </a:txBody>
                  <a:tcPr marT="30025" marB="30025" marR="30025" marL="30025" anchor="ctr"/>
                </a:tc>
                <a:tc>
                  <a:txBody>
                    <a:bodyPr/>
                    <a:lstStyle/>
                    <a:p>
                      <a:pPr indent="0" lvl="0" marL="0" marR="0" rtl="0" algn="l">
                        <a:spcBef>
                          <a:spcPts val="0"/>
                        </a:spcBef>
                        <a:spcAft>
                          <a:spcPts val="0"/>
                        </a:spcAft>
                        <a:buClr>
                          <a:schemeClr val="dk1"/>
                        </a:buClr>
                        <a:buSzPts val="800"/>
                        <a:buFont typeface="Calibri"/>
                        <a:buNone/>
                      </a:pPr>
                      <a:r>
                        <a:rPr b="0" i="0" lang="en-US" sz="800" u="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spcBef>
                          <a:spcPts val="0"/>
                        </a:spcBef>
                        <a:spcAft>
                          <a:spcPts val="0"/>
                        </a:spcAft>
                        <a:buClr>
                          <a:schemeClr val="dk1"/>
                        </a:buClr>
                        <a:buSzPts val="800"/>
                        <a:buFont typeface="Arial"/>
                        <a:buNone/>
                      </a:pPr>
                      <a:r>
                        <a:rPr lang="en-US" sz="800"/>
                        <a:t>DSE Instructional Framework</a:t>
                      </a:r>
                      <a:endParaRPr sz="1100"/>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N/A</a:t>
                      </a:r>
                      <a:endParaRPr sz="9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C % I</a:t>
                      </a:r>
                      <a:endParaRPr sz="900" u="none" cap="none" strike="noStrike"/>
                    </a:p>
                  </a:txBody>
                  <a:tcPr marT="30025" marB="30025" marR="30025" marL="30025" anchor="ctr"/>
                </a:tc>
              </a:tr>
              <a:tr h="2886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t>2) Provide professional development for DSE teachers  to implement ELA instructional framework</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latin typeface="Calibri"/>
                          <a:ea typeface="Calibri"/>
                          <a:cs typeface="Calibri"/>
                          <a:sym typeface="Calibri"/>
                        </a:rPr>
                        <a:t>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rPr lang="en-US" sz="800" u="none" cap="none" strike="noStrike"/>
                        <a:t>PLC Calendar sign in , presentations</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lang="en-US" sz="800" u="none" cap="none" strike="noStrike"/>
                        <a:t>N/A</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lang="en-US" sz="800" u="none" cap="none" strike="noStrike"/>
                        <a:t>Data</a:t>
                      </a:r>
                      <a:endParaRPr sz="1100"/>
                    </a:p>
                    <a:p>
                      <a:pPr indent="0" lvl="0" marL="0" marR="0" rtl="0" algn="ctr">
                        <a:lnSpc>
                          <a:spcPct val="100000"/>
                        </a:lnSpc>
                        <a:spcBef>
                          <a:spcPts val="0"/>
                        </a:spcBef>
                        <a:spcAft>
                          <a:spcPts val="0"/>
                        </a:spcAft>
                        <a:buClr>
                          <a:schemeClr val="dk1"/>
                        </a:buClr>
                        <a:buSzPts val="800"/>
                        <a:buFont typeface="Arial"/>
                        <a:buNone/>
                      </a:pPr>
                      <a:r>
                        <a:rPr lang="en-US" sz="800" u="none" cap="none" strike="noStrike"/>
                        <a:t>C&amp; I</a:t>
                      </a:r>
                      <a:endParaRPr sz="1100"/>
                    </a:p>
                  </a:txBody>
                  <a:tcPr marT="30025" marB="30025" marR="30025" marL="30025" anchor="ctr"/>
                </a:tc>
              </a:tr>
              <a:tr h="2886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t>3) Create and implement monitoring review for instructional practices.</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latin typeface="Calibri"/>
                          <a:ea typeface="Calibri"/>
                          <a:cs typeface="Calibri"/>
                          <a:sym typeface="Calibri"/>
                        </a:rPr>
                        <a:t>Admin Team (P, AP, IC, IBC, SELT)</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   July 2022-Ongoing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rPr lang="en-US" sz="800" u="none" cap="none" strike="noStrike"/>
                        <a:t>Monitoring review calendar, feedback, coaching notes</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lang="en-US" sz="800" u="none" cap="none" strike="noStrike"/>
                        <a:t>N/A</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lang="en-US" sz="800" u="none" cap="none" strike="noStrike"/>
                        <a:t>Data</a:t>
                      </a:r>
                      <a:endParaRPr sz="1100"/>
                    </a:p>
                    <a:p>
                      <a:pPr indent="0" lvl="0" marL="0" marR="0" rtl="0" algn="ctr">
                        <a:lnSpc>
                          <a:spcPct val="100000"/>
                        </a:lnSpc>
                        <a:spcBef>
                          <a:spcPts val="0"/>
                        </a:spcBef>
                        <a:spcAft>
                          <a:spcPts val="0"/>
                        </a:spcAft>
                        <a:buClr>
                          <a:schemeClr val="dk1"/>
                        </a:buClr>
                        <a:buSzPts val="800"/>
                        <a:buFont typeface="Arial"/>
                        <a:buNone/>
                      </a:pPr>
                      <a:r>
                        <a:rPr lang="en-US" sz="800" u="none" cap="none" strike="noStrike"/>
                        <a:t>C&amp;!</a:t>
                      </a:r>
                      <a:endParaRPr sz="1100"/>
                    </a:p>
                  </a:txBody>
                  <a:tcPr marT="30025" marB="30025" marR="30025" marL="30025" anchor="ctr"/>
                </a:tc>
              </a:tr>
            </a:tbl>
          </a:graphicData>
        </a:graphic>
      </p:graphicFrame>
      <p:graphicFrame>
        <p:nvGraphicFramePr>
          <p:cNvPr id="270" name="Google Shape;270;p7"/>
          <p:cNvGraphicFramePr/>
          <p:nvPr/>
        </p:nvGraphicFramePr>
        <p:xfrm>
          <a:off x="1524000" y="396199"/>
          <a:ext cx="3000000" cy="3000000"/>
        </p:xfrm>
        <a:graphic>
          <a:graphicData uri="http://schemas.openxmlformats.org/drawingml/2006/table">
            <a:tbl>
              <a:tblPr>
                <a:noFill/>
                <a:tableStyleId>{C6C70B5A-0951-4C07-A227-942C504D2B6B}</a:tableStyleId>
              </a:tblPr>
              <a:tblGrid>
                <a:gridCol w="3048000"/>
                <a:gridCol w="3048000"/>
                <a:gridCol w="3048000"/>
              </a:tblGrid>
              <a:tr h="245050">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FFFFFF"/>
                          </a:solidFill>
                          <a:latin typeface="Arial"/>
                          <a:ea typeface="Arial"/>
                          <a:cs typeface="Arial"/>
                          <a:sym typeface="Arial"/>
                        </a:rPr>
                        <a:t>CIP Goal</a:t>
                      </a:r>
                      <a:r>
                        <a:rPr lang="en-US" sz="1300" u="none" cap="none" strike="noStrike">
                          <a:solidFill>
                            <a:srgbClr val="FFFFFF"/>
                          </a:solidFill>
                          <a:latin typeface="Arial"/>
                          <a:ea typeface="Arial"/>
                          <a:cs typeface="Arial"/>
                          <a:sym typeface="Arial"/>
                        </a:rPr>
                        <a:t> #2 Strategy:</a:t>
                      </a:r>
                      <a:endParaRPr sz="1300" u="none" cap="none" strike="noStrike">
                        <a:solidFill>
                          <a:srgbClr val="FFFFFF"/>
                        </a:solidFill>
                        <a:latin typeface="Arial"/>
                        <a:ea typeface="Arial"/>
                        <a:cs typeface="Arial"/>
                        <a:sym typeface="Arial"/>
                      </a:endParaRPr>
                    </a:p>
                  </a:txBody>
                  <a:tcPr marT="22500" marB="22500" marR="45000" marL="45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59002"/>
                    </a:solidFill>
                  </a:tcPr>
                </a:tc>
                <a:tc hMerge="1"/>
                <a:tc hMerge="1"/>
              </a:tr>
              <a:tr h="562025">
                <a:tc gridSpan="3">
                  <a:txBody>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Provide differentiated PLC full of evidence-based practices and monitor each teachers' progress and needs.</a:t>
                      </a:r>
                      <a:endParaRPr b="0" i="0" sz="900" u="none" cap="none" strike="noStrike"/>
                    </a:p>
                    <a:p>
                      <a:pPr indent="0" lvl="0" marL="0" marR="0" rtl="0" algn="l">
                        <a:lnSpc>
                          <a:spcPct val="100000"/>
                        </a:lnSpc>
                        <a:spcBef>
                          <a:spcPts val="0"/>
                        </a:spcBef>
                        <a:spcAft>
                          <a:spcPts val="0"/>
                        </a:spcAft>
                        <a:buClr>
                          <a:schemeClr val="dk1"/>
                        </a:buClr>
                        <a:buSzPts val="1300"/>
                        <a:buFont typeface="Arial"/>
                        <a:buNone/>
                      </a:pPr>
                      <a:r>
                        <a:t/>
                      </a:r>
                      <a:endParaRPr b="1" sz="900" u="none" cap="none" strike="noStrike">
                        <a:latin typeface="Arial"/>
                        <a:ea typeface="Arial"/>
                        <a:cs typeface="Arial"/>
                        <a:sym typeface="Arial"/>
                      </a:endParaRPr>
                    </a:p>
                  </a:txBody>
                  <a:tcPr marT="22500" marB="22500" marR="45000" marL="45000" anchor="ctr">
                    <a:lnT cap="flat" cmpd="sng" w="38100">
                      <a:solidFill>
                        <a:schemeClr val="lt1"/>
                      </a:solidFill>
                      <a:prstDash val="solid"/>
                      <a:round/>
                      <a:headEnd len="sm" w="sm" type="none"/>
                      <a:tailEnd len="sm" w="sm" type="none"/>
                    </a:lnT>
                    <a:solidFill>
                      <a:srgbClr val="FCE5CD"/>
                    </a:solidFill>
                  </a:tcPr>
                </a:tc>
                <a:tc hMerge="1"/>
                <a:tc hMerge="1"/>
              </a:tr>
            </a:tbl>
          </a:graphicData>
        </a:graphic>
      </p:graphicFrame>
      <p:sp>
        <p:nvSpPr>
          <p:cNvPr id="271" name="Google Shape;271;p7"/>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t/>
            </a:r>
            <a:endParaRPr/>
          </a:p>
        </p:txBody>
      </p:sp>
      <p:sp>
        <p:nvSpPr>
          <p:cNvPr id="272" name="Google Shape;272;p7"/>
          <p:cNvSpPr txBox="1"/>
          <p:nvPr>
            <p:ph idx="1" type="body"/>
          </p:nvPr>
        </p:nvSpPr>
        <p:spPr>
          <a:xfrm>
            <a:off x="1167493" y="2528203"/>
            <a:ext cx="4663440" cy="28286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
        <p:nvSpPr>
          <p:cNvPr id="273" name="Google Shape;273;p7"/>
          <p:cNvSpPr txBox="1"/>
          <p:nvPr>
            <p:ph idx="2" type="body"/>
          </p:nvPr>
        </p:nvSpPr>
        <p:spPr>
          <a:xfrm>
            <a:off x="6283235" y="2528203"/>
            <a:ext cx="4663440" cy="28286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
        <p:nvSpPr>
          <p:cNvPr id="274" name="Google Shape;274;p7"/>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275" name="Google Shape;275;p7"/>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
          <p:cNvSpPr/>
          <p:nvPr/>
        </p:nvSpPr>
        <p:spPr>
          <a:xfrm>
            <a:off x="1524000" y="64956"/>
            <a:ext cx="9144000" cy="315062"/>
          </a:xfrm>
          <a:prstGeom prst="rect">
            <a:avLst/>
          </a:prstGeom>
          <a:solidFill>
            <a:srgbClr val="F2F2F2"/>
          </a:solidFill>
          <a:ln>
            <a:noFill/>
          </a:ln>
        </p:spPr>
        <p:txBody>
          <a:bodyPr anchorCtr="0" anchor="ctr" bIns="29975" lIns="60000" spcFirstLastPara="1" rIns="60000" wrap="square" tIns="29975">
            <a:noAutofit/>
          </a:bodyPr>
          <a:lstStyle/>
          <a:p>
            <a:pPr indent="0" lvl="0" marL="0" marR="0" rtl="0" algn="ctr">
              <a:spcBef>
                <a:spcPts val="0"/>
              </a:spcBef>
              <a:spcAft>
                <a:spcPts val="0"/>
              </a:spcAft>
              <a:buNone/>
            </a:pPr>
            <a:r>
              <a:t/>
            </a:r>
            <a:endParaRPr sz="1181">
              <a:solidFill>
                <a:schemeClr val="lt1"/>
              </a:solidFill>
              <a:latin typeface="Arial"/>
              <a:ea typeface="Arial"/>
              <a:cs typeface="Arial"/>
              <a:sym typeface="Arial"/>
            </a:endParaRPr>
          </a:p>
        </p:txBody>
      </p:sp>
      <p:sp>
        <p:nvSpPr>
          <p:cNvPr id="281" name="Google Shape;281;p8"/>
          <p:cNvSpPr/>
          <p:nvPr/>
        </p:nvSpPr>
        <p:spPr>
          <a:xfrm>
            <a:off x="8738259" y="32020"/>
            <a:ext cx="5459" cy="241978"/>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282" name="Google Shape;282;p8"/>
          <p:cNvSpPr/>
          <p:nvPr/>
        </p:nvSpPr>
        <p:spPr>
          <a:xfrm>
            <a:off x="8891106" y="5424"/>
            <a:ext cx="908250" cy="358575"/>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spcBef>
                <a:spcPts val="0"/>
              </a:spcBef>
              <a:spcAft>
                <a:spcPts val="0"/>
              </a:spcAft>
              <a:buNone/>
            </a:pPr>
            <a:r>
              <a:rPr b="1" lang="en-US" sz="1050">
                <a:solidFill>
                  <a:schemeClr val="dk1"/>
                </a:solidFill>
                <a:latin typeface="Arial"/>
                <a:ea typeface="Arial"/>
                <a:cs typeface="Arial"/>
                <a:sym typeface="Arial"/>
              </a:rPr>
              <a:t>Action Plans</a:t>
            </a:r>
            <a:endParaRPr b="1" sz="1050">
              <a:solidFill>
                <a:schemeClr val="dk1"/>
              </a:solidFill>
              <a:latin typeface="Arial"/>
              <a:ea typeface="Arial"/>
              <a:cs typeface="Arial"/>
              <a:sym typeface="Arial"/>
            </a:endParaRPr>
          </a:p>
        </p:txBody>
      </p:sp>
      <p:sp>
        <p:nvSpPr>
          <p:cNvPr id="283" name="Google Shape;283;p8"/>
          <p:cNvSpPr/>
          <p:nvPr/>
        </p:nvSpPr>
        <p:spPr>
          <a:xfrm>
            <a:off x="1605079" y="29795"/>
            <a:ext cx="3472999" cy="35079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rPr b="1" lang="en-US" sz="1375">
                <a:solidFill>
                  <a:schemeClr val="dk1"/>
                </a:solidFill>
                <a:latin typeface="Arial"/>
                <a:ea typeface="Arial"/>
                <a:cs typeface="Arial"/>
                <a:sym typeface="Arial"/>
              </a:rPr>
              <a:t>Toomer Elementary School</a:t>
            </a:r>
            <a:endParaRPr sz="1375">
              <a:solidFill>
                <a:schemeClr val="dk1"/>
              </a:solidFill>
              <a:latin typeface="Arial"/>
              <a:ea typeface="Arial"/>
              <a:cs typeface="Arial"/>
              <a:sym typeface="Arial"/>
            </a:endParaRPr>
          </a:p>
        </p:txBody>
      </p:sp>
      <p:grpSp>
        <p:nvGrpSpPr>
          <p:cNvPr id="284" name="Google Shape;284;p8"/>
          <p:cNvGrpSpPr/>
          <p:nvPr/>
        </p:nvGrpSpPr>
        <p:grpSpPr>
          <a:xfrm>
            <a:off x="8278664" y="85116"/>
            <a:ext cx="323126" cy="248776"/>
            <a:chOff x="8092231" y="1622475"/>
            <a:chExt cx="307997" cy="237107"/>
          </a:xfrm>
        </p:grpSpPr>
        <p:sp>
          <p:nvSpPr>
            <p:cNvPr id="285" name="Google Shape;285;p8"/>
            <p:cNvSpPr/>
            <p:nvPr/>
          </p:nvSpPr>
          <p:spPr>
            <a:xfrm>
              <a:off x="8092231" y="1622475"/>
              <a:ext cx="209497" cy="205116"/>
            </a:xfrm>
            <a:custGeom>
              <a:rect b="b" l="l" r="r" t="t"/>
              <a:pathLst>
                <a:path extrusionOk="0" h="10909" w="11142">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sp>
          <p:nvSpPr>
            <p:cNvPr id="286" name="Google Shape;286;p8"/>
            <p:cNvSpPr/>
            <p:nvPr/>
          </p:nvSpPr>
          <p:spPr>
            <a:xfrm>
              <a:off x="8282919" y="1745413"/>
              <a:ext cx="117309" cy="114169"/>
            </a:xfrm>
            <a:custGeom>
              <a:rect b="b" l="l" r="r" t="t"/>
              <a:pathLst>
                <a:path extrusionOk="0" h="6072" w="6239">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solidFill>
              <a:srgbClr val="D59002"/>
            </a:solid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918">
                <a:solidFill>
                  <a:schemeClr val="dk1"/>
                </a:solidFill>
                <a:latin typeface="Arial"/>
                <a:ea typeface="Arial"/>
                <a:cs typeface="Arial"/>
                <a:sym typeface="Arial"/>
              </a:endParaRPr>
            </a:p>
          </p:txBody>
        </p:sp>
      </p:grpSp>
      <p:graphicFrame>
        <p:nvGraphicFramePr>
          <p:cNvPr id="287" name="Google Shape;287;p8"/>
          <p:cNvGraphicFramePr/>
          <p:nvPr/>
        </p:nvGraphicFramePr>
        <p:xfrm>
          <a:off x="1524000" y="1238348"/>
          <a:ext cx="3000000" cy="3000000"/>
        </p:xfrm>
        <a:graphic>
          <a:graphicData uri="http://schemas.openxmlformats.org/drawingml/2006/table">
            <a:tbl>
              <a:tblPr>
                <a:noFill/>
                <a:tableStyleId>{C6C70B5A-0951-4C07-A227-942C504D2B6B}</a:tableStyleId>
              </a:tblPr>
              <a:tblGrid>
                <a:gridCol w="2474475"/>
                <a:gridCol w="1146700"/>
                <a:gridCol w="1527400"/>
                <a:gridCol w="1906700"/>
                <a:gridCol w="1044375"/>
                <a:gridCol w="1044375"/>
              </a:tblGrid>
              <a:tr h="364825">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Create and implement a weekly SAC meeting &amp; incorporate CARE team on week 1.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Admin Team, SW, Counselor, GLC </a:t>
                      </a:r>
                      <a:endParaRPr b="0" i="0" sz="800" u="none" cap="none" strike="noStrike"/>
                    </a:p>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2022-Ongoing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SAC and CARE team notes </a:t>
                      </a:r>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DATA</a:t>
                      </a:r>
                      <a:endParaRPr b="0" i="0" sz="800" u="none" cap="none" strike="noStrike">
                        <a:solidFill>
                          <a:schemeClr val="dk1"/>
                        </a:solidFill>
                        <a:latin typeface="Calibri"/>
                        <a:ea typeface="Calibri"/>
                        <a:cs typeface="Calibri"/>
                        <a:sym typeface="Calibri"/>
                      </a:endParaRPr>
                    </a:p>
                  </a:txBody>
                  <a:tcPr marT="30025" marB="30025" marR="30025" marL="30025" anchor="ctr"/>
                </a:tc>
              </a:tr>
              <a:tr h="40005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Streamline communication to report absences and family needs (I.e. teacher--&gt; SW or admin--&gt; Teacher)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Admin Team</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Infinite Campus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Whole child </a:t>
                      </a:r>
                      <a:endParaRPr b="0" i="0" sz="800" u="none" cap="none" strike="noStrike">
                        <a:solidFill>
                          <a:schemeClr val="dk1"/>
                        </a:solidFill>
                        <a:latin typeface="Calibri"/>
                        <a:ea typeface="Calibri"/>
                        <a:cs typeface="Calibri"/>
                        <a:sym typeface="Calibri"/>
                      </a:endParaRPr>
                    </a:p>
                  </a:txBody>
                  <a:tcPr marT="30025" marB="30025" marR="30025" marL="30025" anchor="ctr"/>
                </a:tc>
              </a:tr>
              <a:tr h="40005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Monitor teacher take rate</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Principal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t>
                      </a:r>
                      <a:r>
                        <a:rPr b="0" i="0" lang="en-US" sz="800" u="none" cap="none" strike="noStrike"/>
                        <a:t> July 2022- Ongoing</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Infinite Campus </a:t>
                      </a:r>
                      <a:endParaRPr sz="1100"/>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N/A</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Whole child </a:t>
                      </a:r>
                      <a:endParaRPr b="0" i="0" sz="800" u="none" cap="none" strike="noStrike">
                        <a:solidFill>
                          <a:schemeClr val="dk1"/>
                        </a:solidFill>
                        <a:latin typeface="Calibri"/>
                        <a:ea typeface="Calibri"/>
                        <a:cs typeface="Calibri"/>
                        <a:sym typeface="Calibri"/>
                      </a:endParaRPr>
                    </a:p>
                  </a:txBody>
                  <a:tcPr marT="30025" marB="30025" marR="30025" marL="30025" anchor="ctr"/>
                </a:tc>
              </a:tr>
              <a:tr h="400050">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a:t>
                      </a:r>
                      <a:endParaRPr b="0" i="0"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r>
              <a:tr h="400050">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0025" marB="30025" marR="30025" marL="30025" anchor="ctr"/>
                </a:tc>
              </a:tr>
            </a:tbl>
          </a:graphicData>
        </a:graphic>
      </p:graphicFrame>
      <p:sp>
        <p:nvSpPr>
          <p:cNvPr id="288" name="Google Shape;288;p8"/>
          <p:cNvSpPr txBox="1"/>
          <p:nvPr/>
        </p:nvSpPr>
        <p:spPr>
          <a:xfrm>
            <a:off x="1524000" y="4432974"/>
            <a:ext cx="9144000" cy="242340"/>
          </a:xfrm>
          <a:prstGeom prst="rect">
            <a:avLst/>
          </a:prstGeom>
          <a:noFill/>
          <a:ln>
            <a:noFill/>
          </a:ln>
        </p:spPr>
        <p:txBody>
          <a:bodyPr anchorCtr="0" anchor="t" bIns="39975" lIns="79975" spcFirstLastPara="1" rIns="79975" wrap="square" tIns="39975">
            <a:sp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Additional Action Steps required for subgroup populations</a:t>
            </a:r>
            <a:endParaRPr b="1" sz="1050">
              <a:solidFill>
                <a:schemeClr val="dk1"/>
              </a:solidFill>
              <a:latin typeface="Arial"/>
              <a:ea typeface="Arial"/>
              <a:cs typeface="Arial"/>
              <a:sym typeface="Arial"/>
            </a:endParaRPr>
          </a:p>
        </p:txBody>
      </p:sp>
      <p:graphicFrame>
        <p:nvGraphicFramePr>
          <p:cNvPr id="289" name="Google Shape;289;p8"/>
          <p:cNvGraphicFramePr/>
          <p:nvPr/>
        </p:nvGraphicFramePr>
        <p:xfrm>
          <a:off x="1549660" y="4675313"/>
          <a:ext cx="3000000" cy="3000000"/>
        </p:xfrm>
        <a:graphic>
          <a:graphicData uri="http://schemas.openxmlformats.org/drawingml/2006/table">
            <a:tbl>
              <a:tblPr>
                <a:noFill/>
                <a:tableStyleId>{C6C70B5A-0951-4C07-A227-942C504D2B6B}</a:tableStyleId>
              </a:tblPr>
              <a:tblGrid>
                <a:gridCol w="2467525"/>
                <a:gridCol w="1143475"/>
                <a:gridCol w="1047400"/>
                <a:gridCol w="2377075"/>
                <a:gridCol w="1041450"/>
                <a:gridCol w="1041450"/>
              </a:tblGrid>
              <a:tr h="364825">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Action Step</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Person/Position Responsible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Timeline of Implementation</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Evidence and Artifacts </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t>Funding Source</a:t>
                      </a:r>
                      <a:endParaRPr sz="1000" u="none" cap="none" strike="noStrike">
                        <a:solidFill>
                          <a:schemeClr val="lt1"/>
                        </a:solidFill>
                      </a:endParaRPr>
                    </a:p>
                  </a:txBody>
                  <a:tcPr marT="30025" marB="30025" marR="60000" marL="6000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000" u="none" cap="none" strike="noStrike">
                          <a:solidFill>
                            <a:schemeClr val="dk1"/>
                          </a:solidFill>
                        </a:rPr>
                        <a:t>APS 5</a:t>
                      </a:r>
                      <a:endParaRPr sz="1000" u="none" cap="none" strike="noStrike">
                        <a:solidFill>
                          <a:schemeClr val="dk1"/>
                        </a:solidFill>
                      </a:endParaRPr>
                    </a:p>
                  </a:txBody>
                  <a:tcPr marT="30025" marB="30025" marR="60000" marL="60000" anchor="ctr"/>
                </a:tc>
              </a:tr>
              <a:tr h="402925">
                <a:tc>
                  <a:txBody>
                    <a:bodyPr/>
                    <a:lstStyle/>
                    <a:p>
                      <a:pPr indent="0" lvl="0" marL="0" marR="0" rtl="0" algn="l">
                        <a:spcBef>
                          <a:spcPts val="0"/>
                        </a:spcBef>
                        <a:spcAft>
                          <a:spcPts val="0"/>
                        </a:spcAft>
                        <a:buNone/>
                      </a:pPr>
                      <a:r>
                        <a:rPr lang="en-US" sz="800"/>
                        <a:t>Identify DSE students who failed to meet expected attendance goals during the 2021-2011 school year and create a cohort for Check and Connect</a:t>
                      </a:r>
                      <a:endParaRPr/>
                    </a:p>
                  </a:txBody>
                  <a:tcPr marT="30025" marB="30025" marR="30025" marL="30025" anchor="ctr"/>
                </a:tc>
                <a:tc>
                  <a:txBody>
                    <a:bodyPr/>
                    <a:lstStyle/>
                    <a:p>
                      <a:pPr indent="0" lvl="0" marL="0" marR="0" rtl="0" algn="l">
                        <a:spcBef>
                          <a:spcPts val="0"/>
                        </a:spcBef>
                        <a:spcAft>
                          <a:spcPts val="0"/>
                        </a:spcAft>
                        <a:buNone/>
                      </a:pPr>
                      <a:r>
                        <a:rPr lang="en-US" sz="800"/>
                        <a:t>District Disproportionality Staff and Principal</a:t>
                      </a:r>
                      <a:endParaRPr/>
                    </a:p>
                  </a:txBody>
                  <a:tcPr marT="30025" marB="30025" marR="30025" marL="30025" anchor="ctr"/>
                </a:tc>
                <a:tc>
                  <a:txBody>
                    <a:bodyPr/>
                    <a:lstStyle/>
                    <a:p>
                      <a:pPr indent="0" lvl="0" marL="0" marR="0" rtl="0" algn="l">
                        <a:spcBef>
                          <a:spcPts val="0"/>
                        </a:spcBef>
                        <a:spcAft>
                          <a:spcPts val="0"/>
                        </a:spcAft>
                        <a:buNone/>
                      </a:pPr>
                      <a:r>
                        <a:rPr lang="en-US" sz="800"/>
                        <a:t>August 2022 and ongoing</a:t>
                      </a:r>
                      <a:endParaRPr/>
                    </a:p>
                  </a:txBody>
                  <a:tcPr marT="30025" marB="30025" marR="30025" marL="30025" anchor="ctr"/>
                </a:tc>
                <a:tc>
                  <a:txBody>
                    <a:bodyPr/>
                    <a:lstStyle/>
                    <a:p>
                      <a:pPr indent="0" lvl="0" marL="0" marR="0" rtl="0" algn="l">
                        <a:spcBef>
                          <a:spcPts val="0"/>
                        </a:spcBef>
                        <a:spcAft>
                          <a:spcPts val="0"/>
                        </a:spcAft>
                        <a:buNone/>
                      </a:pPr>
                      <a:r>
                        <a:rPr lang="en-US" sz="800"/>
                        <a:t>Data for attendance during the 21-22 school year and tracker for 2022-23 school year</a:t>
                      </a:r>
                      <a:endParaRPr/>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N/A</a:t>
                      </a:r>
                      <a:endParaRPr sz="900" u="none" cap="none" strike="noStrike"/>
                    </a:p>
                  </a:txBody>
                  <a:tcPr marT="30025" marB="30025" marR="30025" marL="30025" anchor="ctr"/>
                </a:tc>
                <a:tc>
                  <a:txBody>
                    <a:bodyPr/>
                    <a:lstStyle/>
                    <a:p>
                      <a:pPr indent="0" lvl="0" marL="0" marR="0" rtl="0" algn="ctr">
                        <a:lnSpc>
                          <a:spcPct val="100000"/>
                        </a:lnSpc>
                        <a:spcBef>
                          <a:spcPts val="0"/>
                        </a:spcBef>
                        <a:spcAft>
                          <a:spcPts val="0"/>
                        </a:spcAft>
                        <a:buClr>
                          <a:schemeClr val="dk1"/>
                        </a:buClr>
                        <a:buSzPts val="1100"/>
                        <a:buFont typeface="Arial"/>
                        <a:buNone/>
                      </a:pPr>
                      <a:r>
                        <a:rPr lang="en-US" sz="900" u="none" cap="none" strike="noStrike"/>
                        <a:t>Whole Child</a:t>
                      </a:r>
                      <a:endParaRPr sz="900" u="none" cap="none" strike="noStrike"/>
                    </a:p>
                  </a:txBody>
                  <a:tcPr marT="30025" marB="30025" marR="30025" marL="30025" anchor="ctr"/>
                </a:tc>
              </a:tr>
              <a:tr h="402925">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t>Plan and implement quarterly parent meetings either at school or home visits to provide additional support for any DSE student who falls below the 10% attendance mark</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lang="en-US" sz="800" u="none" cap="none" strike="noStrike"/>
                        <a:t>Social Worker and Principal</a:t>
                      </a:r>
                      <a:endParaRPr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rPr lang="en-US" sz="800" u="none" cap="none" strike="noStrike"/>
                        <a:t>October 2022 and quarterly</a:t>
                      </a:r>
                      <a:endParaRPr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rPr lang="en-US" sz="800" u="none" cap="none" strike="noStrike"/>
                        <a:t>Meeting announcements/invites, Agenda, sign in </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N?A</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rPr lang="en-US" sz="800" u="none" cap="none" strike="noStrike"/>
                        <a:t>Whole Child</a:t>
                      </a:r>
                      <a:endParaRPr sz="800" u="none" cap="none" strike="noStrike"/>
                    </a:p>
                  </a:txBody>
                  <a:tcPr marT="30025" marB="30025" marR="30025" marL="30025" anchor="ctr"/>
                </a:tc>
              </a:tr>
              <a:tr h="240025">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p>
                  </a:txBody>
                  <a:tcPr marT="30025" marB="30025" marR="30025" marL="30025" anchor="ctr"/>
                </a:tc>
                <a:tc>
                  <a:txBody>
                    <a:bodyPr/>
                    <a:lstStyle/>
                    <a:p>
                      <a:pPr indent="0" lvl="0" marL="0" marR="0" rtl="0" algn="l">
                        <a:lnSpc>
                          <a:spcPct val="100000"/>
                        </a:lnSpc>
                        <a:spcBef>
                          <a:spcPts val="0"/>
                        </a:spcBef>
                        <a:spcAft>
                          <a:spcPts val="0"/>
                        </a:spcAft>
                        <a:buClr>
                          <a:schemeClr val="dk1"/>
                        </a:buClr>
                        <a:buSzPts val="1100"/>
                        <a:buFont typeface="Arial"/>
                        <a:buNone/>
                      </a:pPr>
                      <a:r>
                        <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0025" marB="30025" marR="30025" marL="3002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0025" marB="30025" marR="30025" marL="30025" anchor="ctr"/>
                </a:tc>
              </a:tr>
            </a:tbl>
          </a:graphicData>
        </a:graphic>
      </p:graphicFrame>
      <p:graphicFrame>
        <p:nvGraphicFramePr>
          <p:cNvPr id="290" name="Google Shape;290;p8"/>
          <p:cNvGraphicFramePr/>
          <p:nvPr/>
        </p:nvGraphicFramePr>
        <p:xfrm>
          <a:off x="1524000" y="396199"/>
          <a:ext cx="3000000" cy="3000000"/>
        </p:xfrm>
        <a:graphic>
          <a:graphicData uri="http://schemas.openxmlformats.org/drawingml/2006/table">
            <a:tbl>
              <a:tblPr>
                <a:noFill/>
                <a:tableStyleId>{C6C70B5A-0951-4C07-A227-942C504D2B6B}</a:tableStyleId>
              </a:tblPr>
              <a:tblGrid>
                <a:gridCol w="3048000"/>
                <a:gridCol w="3048000"/>
                <a:gridCol w="3048000"/>
              </a:tblGrid>
              <a:tr h="245050">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FFFFFF"/>
                          </a:solidFill>
                          <a:latin typeface="Arial"/>
                          <a:ea typeface="Arial"/>
                          <a:cs typeface="Arial"/>
                          <a:sym typeface="Arial"/>
                        </a:rPr>
                        <a:t>CIP Goal</a:t>
                      </a:r>
                      <a:r>
                        <a:rPr lang="en-US" sz="1300" u="none" cap="none" strike="noStrike">
                          <a:solidFill>
                            <a:srgbClr val="FFFFFF"/>
                          </a:solidFill>
                          <a:latin typeface="Arial"/>
                          <a:ea typeface="Arial"/>
                          <a:cs typeface="Arial"/>
                          <a:sym typeface="Arial"/>
                        </a:rPr>
                        <a:t> #3 Strategy:</a:t>
                      </a:r>
                      <a:endParaRPr sz="1300" u="none" cap="none" strike="noStrike">
                        <a:solidFill>
                          <a:srgbClr val="FFFFFF"/>
                        </a:solidFill>
                        <a:latin typeface="Arial"/>
                        <a:ea typeface="Arial"/>
                        <a:cs typeface="Arial"/>
                        <a:sym typeface="Arial"/>
                      </a:endParaRPr>
                    </a:p>
                  </a:txBody>
                  <a:tcPr marT="22500" marB="22500" marR="45000" marL="45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59002"/>
                    </a:solidFill>
                  </a:tcPr>
                </a:tc>
                <a:tc hMerge="1"/>
                <a:tc hMerge="1"/>
              </a:tr>
              <a:tr h="562025">
                <a:tc gridSpan="3">
                  <a:txBody>
                    <a:bodyPr/>
                    <a:lstStyle/>
                    <a:p>
                      <a:pPr indent="0" lvl="0" marL="0" marR="0" rtl="0" algn="l">
                        <a:lnSpc>
                          <a:spcPct val="100000"/>
                        </a:lnSpc>
                        <a:spcBef>
                          <a:spcPts val="0"/>
                        </a:spcBef>
                        <a:spcAft>
                          <a:spcPts val="0"/>
                        </a:spcAft>
                        <a:buClr>
                          <a:srgbClr val="000000"/>
                        </a:buClr>
                        <a:buSzPts val="1300"/>
                        <a:buFont typeface="Arial"/>
                        <a:buNone/>
                      </a:pPr>
                      <a:r>
                        <a:rPr b="1" lang="en-US" sz="900" u="none" cap="none" strike="noStrike">
                          <a:latin typeface="Arial"/>
                          <a:ea typeface="Arial"/>
                          <a:cs typeface="Arial"/>
                          <a:sym typeface="Arial"/>
                        </a:rPr>
                        <a:t>Identify, monitor, and support chronically absent students from DAY 1!</a:t>
                      </a:r>
                      <a:endParaRPr b="1" sz="900" u="none" cap="none" strike="noStrike">
                        <a:latin typeface="Arial"/>
                        <a:ea typeface="Arial"/>
                        <a:cs typeface="Arial"/>
                        <a:sym typeface="Arial"/>
                      </a:endParaRPr>
                    </a:p>
                  </a:txBody>
                  <a:tcPr marT="22500" marB="22500" marR="45000" marL="45000" anchor="ctr">
                    <a:lnT cap="flat" cmpd="sng" w="38100">
                      <a:solidFill>
                        <a:schemeClr val="lt1"/>
                      </a:solidFill>
                      <a:prstDash val="solid"/>
                      <a:round/>
                      <a:headEnd len="sm" w="sm" type="none"/>
                      <a:tailEnd len="sm" w="sm" type="none"/>
                    </a:lnT>
                    <a:solidFill>
                      <a:srgbClr val="FCE5CD"/>
                    </a:solidFill>
                  </a:tcPr>
                </a:tc>
                <a:tc hMerge="1"/>
                <a:tc hMerge="1"/>
              </a:tr>
            </a:tbl>
          </a:graphicData>
        </a:graphic>
      </p:graphicFrame>
      <p:sp>
        <p:nvSpPr>
          <p:cNvPr id="291" name="Google Shape;291;p8"/>
          <p:cNvSpPr txBox="1"/>
          <p:nvPr>
            <p:ph type="title"/>
          </p:nvPr>
        </p:nvSpPr>
        <p:spPr>
          <a:xfrm>
            <a:off x="1167492" y="381000"/>
            <a:ext cx="9779183"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rial"/>
              <a:buNone/>
            </a:pPr>
            <a:r>
              <a:t/>
            </a:r>
            <a:endParaRPr/>
          </a:p>
        </p:txBody>
      </p:sp>
      <p:sp>
        <p:nvSpPr>
          <p:cNvPr id="292" name="Google Shape;292;p8"/>
          <p:cNvSpPr txBox="1"/>
          <p:nvPr>
            <p:ph idx="1" type="body"/>
          </p:nvPr>
        </p:nvSpPr>
        <p:spPr>
          <a:xfrm>
            <a:off x="1167493" y="2087563"/>
            <a:ext cx="9779182" cy="33668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9"/>
          <p:cNvSpPr txBox="1"/>
          <p:nvPr/>
        </p:nvSpPr>
        <p:spPr>
          <a:xfrm>
            <a:off x="2575291" y="4605566"/>
            <a:ext cx="1550255" cy="6001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50">
                <a:solidFill>
                  <a:srgbClr val="FFFFFF"/>
                </a:solidFill>
                <a:latin typeface="Open Sans"/>
                <a:ea typeface="Open Sans"/>
                <a:cs typeface="Open Sans"/>
                <a:sym typeface="Open Sans"/>
              </a:rPr>
              <a:t>Your Text Here</a:t>
            </a:r>
            <a:endParaRPr sz="1650">
              <a:solidFill>
                <a:srgbClr val="FFFFFF"/>
              </a:solidFill>
              <a:latin typeface="Noto Sans"/>
              <a:ea typeface="Noto Sans"/>
              <a:cs typeface="Noto Sans"/>
              <a:sym typeface="Noto Sans"/>
            </a:endParaRPr>
          </a:p>
        </p:txBody>
      </p:sp>
      <p:sp>
        <p:nvSpPr>
          <p:cNvPr id="298" name="Google Shape;298;p9"/>
          <p:cNvSpPr txBox="1"/>
          <p:nvPr/>
        </p:nvSpPr>
        <p:spPr>
          <a:xfrm>
            <a:off x="8282536" y="3405416"/>
            <a:ext cx="1550255" cy="6001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50">
                <a:solidFill>
                  <a:srgbClr val="FFFFFF"/>
                </a:solidFill>
                <a:latin typeface="Open Sans"/>
                <a:ea typeface="Open Sans"/>
                <a:cs typeface="Open Sans"/>
                <a:sym typeface="Open Sans"/>
              </a:rPr>
              <a:t>Your Text Here</a:t>
            </a:r>
            <a:endParaRPr sz="1650">
              <a:solidFill>
                <a:srgbClr val="FFFFFF"/>
              </a:solidFill>
              <a:latin typeface="Noto Sans"/>
              <a:ea typeface="Noto Sans"/>
              <a:cs typeface="Noto Sans"/>
              <a:sym typeface="Noto Sans"/>
            </a:endParaRPr>
          </a:p>
        </p:txBody>
      </p:sp>
      <p:pic>
        <p:nvPicPr>
          <p:cNvPr id="299" name="Google Shape;299;p9"/>
          <p:cNvPicPr preferRelativeResize="0"/>
          <p:nvPr/>
        </p:nvPicPr>
        <p:blipFill rotWithShape="1">
          <a:blip r:embed="rId4">
            <a:alphaModFix/>
          </a:blip>
          <a:srcRect b="0" l="0" r="0" t="0"/>
          <a:stretch/>
        </p:blipFill>
        <p:spPr>
          <a:xfrm>
            <a:off x="1523207" y="0"/>
            <a:ext cx="9144793" cy="316258"/>
          </a:xfrm>
          <a:prstGeom prst="rect">
            <a:avLst/>
          </a:prstGeom>
          <a:noFill/>
          <a:ln>
            <a:noFill/>
          </a:ln>
        </p:spPr>
      </p:pic>
      <p:sp>
        <p:nvSpPr>
          <p:cNvPr id="300" name="Google Shape;300;p9"/>
          <p:cNvSpPr/>
          <p:nvPr/>
        </p:nvSpPr>
        <p:spPr>
          <a:xfrm>
            <a:off x="1914817" y="876"/>
            <a:ext cx="2982578" cy="358706"/>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School Name</a:t>
            </a:r>
            <a:endParaRPr b="1" sz="1400">
              <a:solidFill>
                <a:schemeClr val="dk1"/>
              </a:solidFill>
              <a:latin typeface="Arial"/>
              <a:ea typeface="Arial"/>
              <a:cs typeface="Arial"/>
              <a:sym typeface="Arial"/>
            </a:endParaRPr>
          </a:p>
        </p:txBody>
      </p:sp>
      <p:sp>
        <p:nvSpPr>
          <p:cNvPr id="301" name="Google Shape;301;p9"/>
          <p:cNvSpPr/>
          <p:nvPr/>
        </p:nvSpPr>
        <p:spPr>
          <a:xfrm>
            <a:off x="9113217" y="-8212"/>
            <a:ext cx="1500669" cy="358575"/>
          </a:xfrm>
          <a:prstGeom prst="roundRect">
            <a:avLst>
              <a:gd fmla="val 0" name="adj"/>
            </a:avLst>
          </a:prstGeom>
          <a:noFill/>
          <a:ln>
            <a:noFill/>
          </a:ln>
        </p:spPr>
        <p:txBody>
          <a:bodyPr anchorCtr="0" anchor="ctr" bIns="59975" lIns="59975" spcFirstLastPara="1" rIns="59975" wrap="square" tIns="59975">
            <a:noAutofit/>
          </a:bodyPr>
          <a:lstStyle/>
          <a:p>
            <a:pPr indent="0" lvl="0" marL="0" marR="0" rtl="0" algn="r">
              <a:spcBef>
                <a:spcPts val="0"/>
              </a:spcBef>
              <a:spcAft>
                <a:spcPts val="0"/>
              </a:spcAft>
              <a:buNone/>
            </a:pPr>
            <a:r>
              <a:rPr b="1" lang="en-US" sz="1050">
                <a:solidFill>
                  <a:schemeClr val="dk1"/>
                </a:solidFill>
                <a:latin typeface="Arial"/>
                <a:ea typeface="Arial"/>
                <a:cs typeface="Arial"/>
                <a:sym typeface="Arial"/>
              </a:rPr>
              <a:t>Family Engagement Plan</a:t>
            </a:r>
            <a:endParaRPr b="1" sz="1050">
              <a:solidFill>
                <a:schemeClr val="dk1"/>
              </a:solidFill>
              <a:latin typeface="Arial"/>
              <a:ea typeface="Arial"/>
              <a:cs typeface="Arial"/>
              <a:sym typeface="Arial"/>
            </a:endParaRPr>
          </a:p>
        </p:txBody>
      </p:sp>
      <p:sp>
        <p:nvSpPr>
          <p:cNvPr id="302" name="Google Shape;302;p9"/>
          <p:cNvSpPr/>
          <p:nvPr/>
        </p:nvSpPr>
        <p:spPr>
          <a:xfrm>
            <a:off x="9250228" y="20925"/>
            <a:ext cx="5459" cy="241978"/>
          </a:xfrm>
          <a:custGeom>
            <a:rect b="b" l="l" r="r" t="t"/>
            <a:pathLst>
              <a:path extrusionOk="0" h="16313" w="368">
                <a:moveTo>
                  <a:pt x="1" y="1"/>
                </a:moveTo>
                <a:lnTo>
                  <a:pt x="1" y="16313"/>
                </a:lnTo>
                <a:lnTo>
                  <a:pt x="367" y="16313"/>
                </a:lnTo>
                <a:lnTo>
                  <a:pt x="367"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59975" lIns="59975" spcFirstLastPara="1" rIns="59975" wrap="square" tIns="59975">
            <a:noAutofit/>
          </a:bodyPr>
          <a:lstStyle/>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pic>
        <p:nvPicPr>
          <p:cNvPr id="303" name="Google Shape;303;p9"/>
          <p:cNvPicPr preferRelativeResize="0"/>
          <p:nvPr/>
        </p:nvPicPr>
        <p:blipFill rotWithShape="1">
          <a:blip r:embed="rId5">
            <a:alphaModFix/>
          </a:blip>
          <a:srcRect b="0" l="0" r="0" t="0"/>
          <a:stretch/>
        </p:blipFill>
        <p:spPr>
          <a:xfrm>
            <a:off x="8856040" y="12238"/>
            <a:ext cx="325683" cy="250665"/>
          </a:xfrm>
          <a:prstGeom prst="rect">
            <a:avLst/>
          </a:prstGeom>
          <a:noFill/>
          <a:ln>
            <a:noFill/>
          </a:ln>
        </p:spPr>
      </p:pic>
      <p:graphicFrame>
        <p:nvGraphicFramePr>
          <p:cNvPr id="304" name="Google Shape;304;p9"/>
          <p:cNvGraphicFramePr/>
          <p:nvPr/>
        </p:nvGraphicFramePr>
        <p:xfrm>
          <a:off x="1524000" y="396199"/>
          <a:ext cx="3000000" cy="3000000"/>
        </p:xfrm>
        <a:graphic>
          <a:graphicData uri="http://schemas.openxmlformats.org/drawingml/2006/table">
            <a:tbl>
              <a:tblPr>
                <a:noFill/>
                <a:tableStyleId>{C6C70B5A-0951-4C07-A227-942C504D2B6B}</a:tableStyleId>
              </a:tblPr>
              <a:tblGrid>
                <a:gridCol w="3048000"/>
                <a:gridCol w="3048000"/>
                <a:gridCol w="3048000"/>
              </a:tblGrid>
              <a:tr h="245050">
                <a:tc gridSpan="3">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FFFFFF"/>
                          </a:solidFill>
                          <a:latin typeface="Arial"/>
                          <a:ea typeface="Arial"/>
                          <a:cs typeface="Arial"/>
                          <a:sym typeface="Arial"/>
                        </a:rPr>
                        <a:t>Family</a:t>
                      </a:r>
                      <a:r>
                        <a:rPr lang="en-US" sz="1300" u="none" cap="none" strike="noStrike">
                          <a:solidFill>
                            <a:srgbClr val="FFFFFF"/>
                          </a:solidFill>
                          <a:latin typeface="Arial"/>
                          <a:ea typeface="Arial"/>
                          <a:cs typeface="Arial"/>
                          <a:sym typeface="Arial"/>
                        </a:rPr>
                        <a:t> Engagement</a:t>
                      </a:r>
                      <a:r>
                        <a:rPr lang="en-US" sz="1300" u="none" cap="none" strike="noStrike">
                          <a:solidFill>
                            <a:srgbClr val="FFFFFF"/>
                          </a:solidFill>
                          <a:latin typeface="Arial"/>
                          <a:ea typeface="Arial"/>
                          <a:cs typeface="Arial"/>
                          <a:sym typeface="Arial"/>
                        </a:rPr>
                        <a:t> Goal(s):</a:t>
                      </a:r>
                      <a:endParaRPr sz="1300" u="none" cap="none" strike="noStrike">
                        <a:solidFill>
                          <a:srgbClr val="FFFFFF"/>
                        </a:solidFill>
                        <a:latin typeface="Arial"/>
                        <a:ea typeface="Arial"/>
                        <a:cs typeface="Arial"/>
                        <a:sym typeface="Arial"/>
                      </a:endParaRPr>
                    </a:p>
                  </a:txBody>
                  <a:tcPr marT="22500" marB="22500" marR="45000" marL="450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D59002"/>
                    </a:solidFill>
                  </a:tcPr>
                </a:tc>
                <a:tc hMerge="1"/>
                <a:tc hMerge="1"/>
              </a:tr>
              <a:tr h="400050">
                <a:tc gridSpan="3">
                  <a:txBody>
                    <a:bodyPr/>
                    <a:lstStyle/>
                    <a:p>
                      <a:pPr indent="0" lvl="0" marL="0" marR="0" rtl="0" algn="l">
                        <a:lnSpc>
                          <a:spcPct val="100000"/>
                        </a:lnSpc>
                        <a:spcBef>
                          <a:spcPts val="0"/>
                        </a:spcBef>
                        <a:spcAft>
                          <a:spcPts val="0"/>
                        </a:spcAft>
                        <a:buClr>
                          <a:schemeClr val="dk1"/>
                        </a:buClr>
                        <a:buSzPts val="900"/>
                        <a:buFont typeface="Arial"/>
                        <a:buNone/>
                      </a:pPr>
                      <a:r>
                        <a:rPr b="1" lang="en-US" sz="900" u="none" cap="none" strike="noStrike">
                          <a:latin typeface="Arial"/>
                          <a:ea typeface="Arial"/>
                          <a:cs typeface="Arial"/>
                          <a:sym typeface="Arial"/>
                        </a:rPr>
                        <a:t>1) By May 2023, we will Increase family engagement, specifically from our Edgewood community by increased strategic communication. </a:t>
                      </a:r>
                      <a:endParaRPr sz="1100"/>
                    </a:p>
                  </a:txBody>
                  <a:tcPr marT="22500" marB="22500" marR="45000" marL="45000" anchor="ct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CE5CD"/>
                    </a:solidFill>
                  </a:tcPr>
                </a:tc>
                <a:tc hMerge="1"/>
                <a:tc hMerge="1"/>
              </a:tr>
              <a:tr h="400050">
                <a:tc gridSpan="3">
                  <a:txBody>
                    <a:bodyPr/>
                    <a:lstStyle/>
                    <a:p>
                      <a:pPr indent="0" lvl="0" marL="0" marR="0" rtl="0" algn="l">
                        <a:lnSpc>
                          <a:spcPct val="100000"/>
                        </a:lnSpc>
                        <a:spcBef>
                          <a:spcPts val="0"/>
                        </a:spcBef>
                        <a:spcAft>
                          <a:spcPts val="0"/>
                        </a:spcAft>
                        <a:buClr>
                          <a:srgbClr val="000000"/>
                        </a:buClr>
                        <a:buSzPts val="1300"/>
                        <a:buFont typeface="Arial"/>
                        <a:buNone/>
                      </a:pPr>
                      <a:r>
                        <a:rPr b="1" lang="en-US" sz="900" u="none" cap="none" strike="noStrike">
                          <a:latin typeface="Arial"/>
                          <a:ea typeface="Arial"/>
                          <a:cs typeface="Arial"/>
                          <a:sym typeface="Arial"/>
                        </a:rPr>
                        <a:t>2) By May 2023, we will diversify our PTA membership by reaching out to 100% of our families. </a:t>
                      </a:r>
                      <a:endParaRPr b="1" sz="900" u="none" cap="none" strike="noStrike">
                        <a:latin typeface="Arial"/>
                        <a:ea typeface="Arial"/>
                        <a:cs typeface="Arial"/>
                        <a:sym typeface="Arial"/>
                      </a:endParaRPr>
                    </a:p>
                  </a:txBody>
                  <a:tcPr marT="22500" marB="22500" marR="45000" marL="45000" anchor="ct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CE5CD"/>
                    </a:solidFill>
                  </a:tcPr>
                </a:tc>
                <a:tc hMerge="1"/>
                <a:tc hMerge="1"/>
              </a:tr>
              <a:tr h="400050">
                <a:tc gridSpan="3">
                  <a:txBody>
                    <a:bodyPr/>
                    <a:lstStyle/>
                    <a:p>
                      <a:pPr indent="0" lvl="0" marL="0" marR="0" rtl="0" algn="l">
                        <a:lnSpc>
                          <a:spcPct val="100000"/>
                        </a:lnSpc>
                        <a:spcBef>
                          <a:spcPts val="0"/>
                        </a:spcBef>
                        <a:spcAft>
                          <a:spcPts val="0"/>
                        </a:spcAft>
                        <a:buClr>
                          <a:srgbClr val="000000"/>
                        </a:buClr>
                        <a:buSzPts val="1300"/>
                        <a:buFont typeface="Arial"/>
                        <a:buNone/>
                      </a:pPr>
                      <a:r>
                        <a:t/>
                      </a:r>
                      <a:endParaRPr b="1" sz="900" u="none" cap="none" strike="noStrike">
                        <a:latin typeface="Arial"/>
                        <a:ea typeface="Arial"/>
                        <a:cs typeface="Arial"/>
                        <a:sym typeface="Arial"/>
                      </a:endParaRPr>
                    </a:p>
                  </a:txBody>
                  <a:tcPr marT="22500" marB="22500" marR="45000" marL="45000" anchor="ctr">
                    <a:lnT cap="flat" cmpd="sng" w="38100">
                      <a:solidFill>
                        <a:schemeClr val="lt1"/>
                      </a:solidFill>
                      <a:prstDash val="solid"/>
                      <a:round/>
                      <a:headEnd len="sm" w="sm" type="none"/>
                      <a:tailEnd len="sm" w="sm" type="none"/>
                    </a:lnT>
                    <a:solidFill>
                      <a:srgbClr val="FCE5CD"/>
                    </a:solidFill>
                  </a:tcPr>
                </a:tc>
                <a:tc hMerge="1"/>
                <a:tc hMerge="1"/>
              </a:tr>
            </a:tbl>
          </a:graphicData>
        </a:graphic>
      </p:graphicFrame>
      <p:graphicFrame>
        <p:nvGraphicFramePr>
          <p:cNvPr id="305" name="Google Shape;305;p9"/>
          <p:cNvGraphicFramePr/>
          <p:nvPr/>
        </p:nvGraphicFramePr>
        <p:xfrm>
          <a:off x="1521145" y="2389144"/>
          <a:ext cx="3000000" cy="3000000"/>
        </p:xfrm>
        <a:graphic>
          <a:graphicData uri="http://schemas.openxmlformats.org/drawingml/2006/table">
            <a:tbl>
              <a:tblPr>
                <a:noFill/>
                <a:tableStyleId>{C6C70B5A-0951-4C07-A227-942C504D2B6B}</a:tableStyleId>
              </a:tblPr>
              <a:tblGrid>
                <a:gridCol w="2777875"/>
                <a:gridCol w="1287300"/>
                <a:gridCol w="1714675"/>
                <a:gridCol w="2140500"/>
                <a:gridCol w="1172425"/>
              </a:tblGrid>
              <a:tr h="410275">
                <a:tc>
                  <a:txBody>
                    <a:bodyPr/>
                    <a:lstStyle/>
                    <a:p>
                      <a:pPr indent="0" lvl="0" marL="0" marR="0" rtl="0" algn="ctr">
                        <a:lnSpc>
                          <a:spcPct val="100000"/>
                        </a:lnSpc>
                        <a:spcBef>
                          <a:spcPts val="0"/>
                        </a:spcBef>
                        <a:spcAft>
                          <a:spcPts val="0"/>
                        </a:spcAft>
                        <a:buClr>
                          <a:srgbClr val="000000"/>
                        </a:buClr>
                        <a:buSzPts val="900"/>
                        <a:buFont typeface="Arial"/>
                        <a:buNone/>
                      </a:pPr>
                      <a:r>
                        <a:rPr lang="en-US" sz="1100" u="none" cap="none" strike="noStrike"/>
                        <a:t>Action Step</a:t>
                      </a:r>
                      <a:endParaRPr sz="1100" u="none" cap="none" strike="noStrike">
                        <a:solidFill>
                          <a:schemeClr val="lt1"/>
                        </a:solidFill>
                      </a:endParaRPr>
                    </a:p>
                  </a:txBody>
                  <a:tcPr marT="33700" marB="33700" marR="67350" marL="6735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100" u="none" cap="none" strike="noStrike"/>
                        <a:t>Person/Position Responsible</a:t>
                      </a:r>
                      <a:endParaRPr sz="1100" u="none" cap="none" strike="noStrike">
                        <a:solidFill>
                          <a:schemeClr val="lt1"/>
                        </a:solidFill>
                      </a:endParaRPr>
                    </a:p>
                  </a:txBody>
                  <a:tcPr marT="33700" marB="33700" marR="67350" marL="6735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100" u="none" cap="none" strike="noStrike"/>
                        <a:t>Timeline of Implementation</a:t>
                      </a:r>
                      <a:endParaRPr sz="1100" u="none" cap="none" strike="noStrike">
                        <a:solidFill>
                          <a:schemeClr val="lt1"/>
                        </a:solidFill>
                      </a:endParaRPr>
                    </a:p>
                  </a:txBody>
                  <a:tcPr marT="33700" marB="33700" marR="67350" marL="6735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100" u="none" cap="none" strike="noStrike"/>
                        <a:t>Evidence and Artifacts </a:t>
                      </a:r>
                      <a:endParaRPr sz="1100" u="none" cap="none" strike="noStrike">
                        <a:solidFill>
                          <a:schemeClr val="lt1"/>
                        </a:solidFill>
                      </a:endParaRPr>
                    </a:p>
                  </a:txBody>
                  <a:tcPr marT="33700" marB="33700" marR="67350" marL="67350" anchor="ctr"/>
                </a:tc>
                <a:tc>
                  <a:txBody>
                    <a:bodyPr/>
                    <a:lstStyle/>
                    <a:p>
                      <a:pPr indent="0" lvl="0" marL="0" marR="0" rtl="0" algn="ctr">
                        <a:lnSpc>
                          <a:spcPct val="100000"/>
                        </a:lnSpc>
                        <a:spcBef>
                          <a:spcPts val="0"/>
                        </a:spcBef>
                        <a:spcAft>
                          <a:spcPts val="0"/>
                        </a:spcAft>
                        <a:buClr>
                          <a:srgbClr val="000000"/>
                        </a:buClr>
                        <a:buSzPts val="900"/>
                        <a:buFont typeface="Arial"/>
                        <a:buNone/>
                      </a:pPr>
                      <a:r>
                        <a:rPr lang="en-US" sz="1100" u="none" cap="none" strike="noStrike">
                          <a:solidFill>
                            <a:schemeClr val="dk1"/>
                          </a:solidFill>
                        </a:rPr>
                        <a:t>APS 5</a:t>
                      </a:r>
                      <a:endParaRPr sz="1100" u="none" cap="none" strike="noStrike">
                        <a:solidFill>
                          <a:schemeClr val="dk1"/>
                        </a:solidFill>
                      </a:endParaRPr>
                    </a:p>
                  </a:txBody>
                  <a:tcPr marT="33700" marB="33700" marR="67350" marL="6735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Host monthly student-focused PTA meetings that highlight the arts  and send out specific invitations</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Lead Team (P, AP&lt; IC, Grade Level Chairs)</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Ongoing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Meeting Flyers, sign in, agendas</a:t>
                      </a:r>
                      <a:endParaRPr sz="1100"/>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Whole Child/Signature Program</a:t>
                      </a:r>
                      <a:endParaRPr b="0" i="0" sz="800" u="none" cap="none" strike="noStrike">
                        <a:solidFill>
                          <a:schemeClr val="dk1"/>
                        </a:solidFill>
                        <a:latin typeface="Calibri"/>
                        <a:ea typeface="Calibri"/>
                        <a:cs typeface="Calibri"/>
                        <a:sym typeface="Calibri"/>
                      </a:endParaRPr>
                    </a:p>
                  </a:txBody>
                  <a:tcPr marT="33700" marB="33700" marR="33700" marL="3370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Host a Toomer Legacy Celebration to highlight families who attended Toomer previously.</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Lead Team (P, AP&lt; IC, Grade Level Chairs)</a:t>
                      </a:r>
                      <a:endParaRPr sz="1100"/>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July 2022- January 2023 (ongoing)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Agenda, flyers, sign in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Whole Child/Signature Program</a:t>
                      </a:r>
                      <a:endParaRPr b="0" i="0" sz="800" u="none" cap="none" strike="noStrike"/>
                    </a:p>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Actively recruit and invite diverse parents to join the PTA</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Lead Team (P, AP&lt; IC, Grade Level Chairs)</a:t>
                      </a:r>
                      <a:endParaRPr sz="1100"/>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          July 2022- Ongoing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PTA meeting action items, sign in , phone logs</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Calibri"/>
                        <a:buNone/>
                      </a:pPr>
                      <a:r>
                        <a:rPr b="0" i="0" lang="en-US" sz="800" u="none" cap="none" strike="noStrike">
                          <a:solidFill>
                            <a:schemeClr val="dk1"/>
                          </a:solidFill>
                          <a:latin typeface="Calibri"/>
                          <a:ea typeface="Calibri"/>
                          <a:cs typeface="Calibri"/>
                          <a:sym typeface="Calibri"/>
                        </a:rPr>
                        <a:t>Whole Child/Signature Program</a:t>
                      </a:r>
                      <a:endParaRPr b="0" i="0" sz="800" u="none" cap="none" strike="noStrike"/>
                    </a:p>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Include IB philosophy and action in each family engagement opportunity.</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IB Coordinator</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Monthly on-going</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Agenda, sign in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Calibri"/>
                          <a:ea typeface="Calibri"/>
                          <a:cs typeface="Calibri"/>
                          <a:sym typeface="Calibri"/>
                        </a:rPr>
                        <a:t>Signature Program</a:t>
                      </a:r>
                      <a:endParaRPr b="0" i="0" sz="800" u="none" cap="none" strike="noStrike">
                        <a:solidFill>
                          <a:schemeClr val="dk1"/>
                        </a:solidFill>
                        <a:latin typeface="Calibri"/>
                        <a:ea typeface="Calibri"/>
                        <a:cs typeface="Calibri"/>
                        <a:sym typeface="Calibri"/>
                      </a:endParaRPr>
                    </a:p>
                  </a:txBody>
                  <a:tcPr marT="33700" marB="33700" marR="33700" marL="3370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r>
              <a:tr h="449100">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c>
                  <a:txBody>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33700" marB="33700" marR="33700" marL="33700" anchor="ctr"/>
                </a:tc>
              </a:tr>
            </a:tbl>
          </a:graphicData>
        </a:graphic>
      </p:graphicFrame>
      <p:sp>
        <p:nvSpPr>
          <p:cNvPr id="306" name="Google Shape;306;p9"/>
          <p:cNvSpPr txBox="1"/>
          <p:nvPr>
            <p:ph idx="1" type="body"/>
          </p:nvPr>
        </p:nvSpPr>
        <p:spPr>
          <a:xfrm>
            <a:off x="1167493" y="2017467"/>
            <a:ext cx="9779182" cy="33668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p:txBody>
      </p:sp>
      <p:sp>
        <p:nvSpPr>
          <p:cNvPr id="307" name="Google Shape;307;p9"/>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3"/>
              </a:buClr>
              <a:buSzPts val="44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2022-10-04T15:06:30Z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